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45" r:id="rId2"/>
    <p:sldId id="341" r:id="rId3"/>
    <p:sldId id="368" r:id="rId4"/>
    <p:sldId id="369" r:id="rId5"/>
    <p:sldId id="357" r:id="rId6"/>
    <p:sldId id="358" r:id="rId7"/>
    <p:sldId id="359" r:id="rId8"/>
    <p:sldId id="371" r:id="rId9"/>
    <p:sldId id="342" r:id="rId10"/>
    <p:sldId id="370" r:id="rId11"/>
    <p:sldId id="335" r:id="rId12"/>
    <p:sldId id="353" r:id="rId13"/>
    <p:sldId id="365" r:id="rId14"/>
    <p:sldId id="349" r:id="rId15"/>
    <p:sldId id="366" r:id="rId16"/>
    <p:sldId id="348" r:id="rId17"/>
    <p:sldId id="351" r:id="rId18"/>
    <p:sldId id="364" r:id="rId19"/>
    <p:sldId id="376" r:id="rId20"/>
    <p:sldId id="308" r:id="rId21"/>
    <p:sldId id="377" r:id="rId22"/>
    <p:sldId id="372" r:id="rId23"/>
    <p:sldId id="373" r:id="rId24"/>
    <p:sldId id="375" r:id="rId25"/>
    <p:sldId id="367" r:id="rId26"/>
    <p:sldId id="355" r:id="rId27"/>
    <p:sldId id="356" r:id="rId28"/>
  </p:sldIdLst>
  <p:sldSz cx="9144000" cy="6858000" type="screen4x3"/>
  <p:notesSz cx="6934200" cy="9220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Schiffer"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52305D-D05D-4876-B02A-D2FDD98817BC}" v="43" dt="2025-03-08T14:07:03.6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98" y="72"/>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7861906-4C22-2F2C-9CF1-1BAB58BB8738}"/>
              </a:ext>
            </a:extLst>
          </p:cNvPr>
          <p:cNvSpPr>
            <a:spLocks noGrp="1"/>
          </p:cNvSpPr>
          <p:nvPr>
            <p:ph type="hdr" sz="quarter"/>
          </p:nvPr>
        </p:nvSpPr>
        <p:spPr>
          <a:xfrm>
            <a:off x="0" y="0"/>
            <a:ext cx="3005138" cy="463550"/>
          </a:xfrm>
          <a:prstGeom prst="rect">
            <a:avLst/>
          </a:prstGeom>
        </p:spPr>
        <p:txBody>
          <a:bodyPr vert="horz" lIns="92300" tIns="46150" rIns="92300" bIns="46150" rtlCol="0"/>
          <a:lstStyle>
            <a:lvl1pPr algn="l">
              <a:defRPr sz="1200" dirty="0"/>
            </a:lvl1pPr>
          </a:lstStyle>
          <a:p>
            <a:pPr>
              <a:defRPr/>
            </a:pPr>
            <a:endParaRPr lang="en-US" dirty="0"/>
          </a:p>
        </p:txBody>
      </p:sp>
      <p:sp>
        <p:nvSpPr>
          <p:cNvPr id="3" name="Date Placeholder 2">
            <a:extLst>
              <a:ext uri="{FF2B5EF4-FFF2-40B4-BE49-F238E27FC236}">
                <a16:creationId xmlns:a16="http://schemas.microsoft.com/office/drawing/2014/main" id="{B6A0392A-AF5A-C415-C0D4-82BFA5472D1B}"/>
              </a:ext>
            </a:extLst>
          </p:cNvPr>
          <p:cNvSpPr>
            <a:spLocks noGrp="1"/>
          </p:cNvSpPr>
          <p:nvPr>
            <p:ph type="dt" sz="quarter" idx="1"/>
          </p:nvPr>
        </p:nvSpPr>
        <p:spPr>
          <a:xfrm>
            <a:off x="3927475" y="0"/>
            <a:ext cx="3005138" cy="463550"/>
          </a:xfrm>
          <a:prstGeom prst="rect">
            <a:avLst/>
          </a:prstGeom>
        </p:spPr>
        <p:txBody>
          <a:bodyPr vert="horz" lIns="92300" tIns="46150" rIns="92300" bIns="46150" rtlCol="0"/>
          <a:lstStyle>
            <a:lvl1pPr algn="r">
              <a:defRPr sz="1200"/>
            </a:lvl1pPr>
          </a:lstStyle>
          <a:p>
            <a:pPr>
              <a:defRPr/>
            </a:pPr>
            <a:fld id="{3D4B3F1C-5569-44F9-BD09-E826483431EA}" type="datetimeFigureOut">
              <a:rPr lang="en-US"/>
              <a:pPr>
                <a:defRPr/>
              </a:pPr>
              <a:t>3/10/2025</a:t>
            </a:fld>
            <a:endParaRPr lang="en-US" dirty="0"/>
          </a:p>
        </p:txBody>
      </p:sp>
      <p:sp>
        <p:nvSpPr>
          <p:cNvPr id="4" name="Footer Placeholder 3">
            <a:extLst>
              <a:ext uri="{FF2B5EF4-FFF2-40B4-BE49-F238E27FC236}">
                <a16:creationId xmlns:a16="http://schemas.microsoft.com/office/drawing/2014/main" id="{D4EA99E1-9A4D-C6A7-9E4D-18CFAD9C8AE3}"/>
              </a:ext>
            </a:extLst>
          </p:cNvPr>
          <p:cNvSpPr>
            <a:spLocks noGrp="1"/>
          </p:cNvSpPr>
          <p:nvPr>
            <p:ph type="ftr" sz="quarter" idx="2"/>
          </p:nvPr>
        </p:nvSpPr>
        <p:spPr>
          <a:xfrm>
            <a:off x="0" y="8756650"/>
            <a:ext cx="3005138" cy="463550"/>
          </a:xfrm>
          <a:prstGeom prst="rect">
            <a:avLst/>
          </a:prstGeom>
        </p:spPr>
        <p:txBody>
          <a:bodyPr vert="horz" lIns="92300" tIns="46150" rIns="92300" bIns="46150" rtlCol="0" anchor="b"/>
          <a:lstStyle>
            <a:lvl1pPr algn="l">
              <a:defRPr sz="1200" dirty="0"/>
            </a:lvl1pPr>
          </a:lstStyle>
          <a:p>
            <a:pPr>
              <a:defRPr/>
            </a:pPr>
            <a:endParaRPr lang="en-US" dirty="0"/>
          </a:p>
        </p:txBody>
      </p:sp>
      <p:sp>
        <p:nvSpPr>
          <p:cNvPr id="5" name="Slide Number Placeholder 4">
            <a:extLst>
              <a:ext uri="{FF2B5EF4-FFF2-40B4-BE49-F238E27FC236}">
                <a16:creationId xmlns:a16="http://schemas.microsoft.com/office/drawing/2014/main" id="{96158804-D028-4BF9-19A7-0D805743B9CF}"/>
              </a:ext>
            </a:extLst>
          </p:cNvPr>
          <p:cNvSpPr>
            <a:spLocks noGrp="1"/>
          </p:cNvSpPr>
          <p:nvPr>
            <p:ph type="sldNum" sz="quarter" idx="3"/>
          </p:nvPr>
        </p:nvSpPr>
        <p:spPr>
          <a:xfrm>
            <a:off x="3927475" y="8756650"/>
            <a:ext cx="3005138" cy="463550"/>
          </a:xfrm>
          <a:prstGeom prst="rect">
            <a:avLst/>
          </a:prstGeom>
        </p:spPr>
        <p:txBody>
          <a:bodyPr vert="horz" wrap="square" lIns="92300" tIns="46150" rIns="92300" bIns="46150" numCol="1" anchor="b" anchorCtr="0" compatLnSpc="1">
            <a:prstTxWarp prst="textNoShape">
              <a:avLst/>
            </a:prstTxWarp>
          </a:bodyPr>
          <a:lstStyle>
            <a:lvl1pPr algn="r">
              <a:defRPr sz="1200"/>
            </a:lvl1pPr>
          </a:lstStyle>
          <a:p>
            <a:pPr>
              <a:defRPr/>
            </a:pPr>
            <a:fld id="{40100BD9-B2D3-4E1F-A5FF-66FD982AD004}"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0D7CDB-49CB-12D5-992E-B1656D5EE39F}"/>
              </a:ext>
            </a:extLst>
          </p:cNvPr>
          <p:cNvSpPr>
            <a:spLocks noGrp="1"/>
          </p:cNvSpPr>
          <p:nvPr>
            <p:ph type="hdr" sz="quarter"/>
          </p:nvPr>
        </p:nvSpPr>
        <p:spPr>
          <a:xfrm>
            <a:off x="0" y="0"/>
            <a:ext cx="3005138" cy="461963"/>
          </a:xfrm>
          <a:prstGeom prst="rect">
            <a:avLst/>
          </a:prstGeom>
        </p:spPr>
        <p:txBody>
          <a:bodyPr vert="horz" lIns="91440" tIns="45720" rIns="91440" bIns="45720" rtlCol="0"/>
          <a:lstStyle>
            <a:lvl1pPr algn="l">
              <a:defRPr sz="1200" dirty="0"/>
            </a:lvl1pPr>
          </a:lstStyle>
          <a:p>
            <a:pPr>
              <a:defRPr/>
            </a:pPr>
            <a:endParaRPr lang="en-US" dirty="0"/>
          </a:p>
        </p:txBody>
      </p:sp>
      <p:sp>
        <p:nvSpPr>
          <p:cNvPr id="3" name="Date Placeholder 2">
            <a:extLst>
              <a:ext uri="{FF2B5EF4-FFF2-40B4-BE49-F238E27FC236}">
                <a16:creationId xmlns:a16="http://schemas.microsoft.com/office/drawing/2014/main" id="{58579CF8-B49F-F0DF-5F56-83E1EFF93953}"/>
              </a:ext>
            </a:extLst>
          </p:cNvPr>
          <p:cNvSpPr>
            <a:spLocks noGrp="1"/>
          </p:cNvSpPr>
          <p:nvPr>
            <p:ph type="dt" idx="1"/>
          </p:nvPr>
        </p:nvSpPr>
        <p:spPr>
          <a:xfrm>
            <a:off x="3927475" y="0"/>
            <a:ext cx="3005138" cy="461963"/>
          </a:xfrm>
          <a:prstGeom prst="rect">
            <a:avLst/>
          </a:prstGeom>
        </p:spPr>
        <p:txBody>
          <a:bodyPr vert="horz" lIns="91440" tIns="45720" rIns="91440" bIns="45720" rtlCol="0"/>
          <a:lstStyle>
            <a:lvl1pPr algn="r">
              <a:defRPr sz="1200"/>
            </a:lvl1pPr>
          </a:lstStyle>
          <a:p>
            <a:pPr>
              <a:defRPr/>
            </a:pPr>
            <a:fld id="{4D395C66-4814-44C0-8853-F2F5C8079FA0}" type="datetimeFigureOut">
              <a:rPr lang="en-US"/>
              <a:pPr>
                <a:defRPr/>
              </a:pPr>
              <a:t>3/10/2025</a:t>
            </a:fld>
            <a:endParaRPr lang="en-US" dirty="0"/>
          </a:p>
        </p:txBody>
      </p:sp>
      <p:sp>
        <p:nvSpPr>
          <p:cNvPr id="4" name="Slide Image Placeholder 3">
            <a:extLst>
              <a:ext uri="{FF2B5EF4-FFF2-40B4-BE49-F238E27FC236}">
                <a16:creationId xmlns:a16="http://schemas.microsoft.com/office/drawing/2014/main" id="{1EDAE8C4-E8AF-068D-FC85-D628D2A49E62}"/>
              </a:ext>
            </a:extLst>
          </p:cNvPr>
          <p:cNvSpPr>
            <a:spLocks noGrp="1" noRot="1" noChangeAspect="1"/>
          </p:cNvSpPr>
          <p:nvPr>
            <p:ph type="sldImg" idx="2"/>
          </p:nvPr>
        </p:nvSpPr>
        <p:spPr>
          <a:xfrm>
            <a:off x="1392238" y="1152525"/>
            <a:ext cx="4149725" cy="31115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7B35595-C609-9EEE-6822-5A3F6B08CBD6}"/>
              </a:ext>
            </a:extLst>
          </p:cNvPr>
          <p:cNvSpPr>
            <a:spLocks noGrp="1"/>
          </p:cNvSpPr>
          <p:nvPr>
            <p:ph type="body" sz="quarter" idx="3"/>
          </p:nvPr>
        </p:nvSpPr>
        <p:spPr>
          <a:xfrm>
            <a:off x="693738" y="4437063"/>
            <a:ext cx="5546725" cy="3630612"/>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A62F4DE-B843-23FC-6F83-9B09EC4F2F79}"/>
              </a:ext>
            </a:extLst>
          </p:cNvPr>
          <p:cNvSpPr>
            <a:spLocks noGrp="1"/>
          </p:cNvSpPr>
          <p:nvPr>
            <p:ph type="ftr" sz="quarter" idx="4"/>
          </p:nvPr>
        </p:nvSpPr>
        <p:spPr>
          <a:xfrm>
            <a:off x="0" y="8758238"/>
            <a:ext cx="3005138" cy="461962"/>
          </a:xfrm>
          <a:prstGeom prst="rect">
            <a:avLst/>
          </a:prstGeom>
        </p:spPr>
        <p:txBody>
          <a:bodyPr vert="horz" lIns="91440" tIns="45720" rIns="91440" bIns="45720" rtlCol="0" anchor="b"/>
          <a:lstStyle>
            <a:lvl1pPr algn="l">
              <a:defRPr sz="1200" dirty="0"/>
            </a:lvl1pPr>
          </a:lstStyle>
          <a:p>
            <a:pPr>
              <a:defRPr/>
            </a:pPr>
            <a:endParaRPr lang="en-US" dirty="0"/>
          </a:p>
        </p:txBody>
      </p:sp>
      <p:sp>
        <p:nvSpPr>
          <p:cNvPr id="7" name="Slide Number Placeholder 6">
            <a:extLst>
              <a:ext uri="{FF2B5EF4-FFF2-40B4-BE49-F238E27FC236}">
                <a16:creationId xmlns:a16="http://schemas.microsoft.com/office/drawing/2014/main" id="{3AAA30C9-58EE-B38E-83D5-A53526E24B01}"/>
              </a:ext>
            </a:extLst>
          </p:cNvPr>
          <p:cNvSpPr>
            <a:spLocks noGrp="1"/>
          </p:cNvSpPr>
          <p:nvPr>
            <p:ph type="sldNum" sz="quarter" idx="5"/>
          </p:nvPr>
        </p:nvSpPr>
        <p:spPr>
          <a:xfrm>
            <a:off x="3927475" y="8758238"/>
            <a:ext cx="3005138" cy="461962"/>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A81DF1A2-6F9E-454A-935C-C24531781ADC}"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AB69A7F-6D3A-EC95-1A7D-5259277BA8A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48F2616B-F6DF-7061-436E-08FD1C2BFB4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1268" name="Slide Number Placeholder 3">
            <a:extLst>
              <a:ext uri="{FF2B5EF4-FFF2-40B4-BE49-F238E27FC236}">
                <a16:creationId xmlns:a16="http://schemas.microsoft.com/office/drawing/2014/main" id="{4217BB90-E8FD-8D82-E7C7-D0A8AF1B132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38BB11A-A501-4EC0-A7D7-92F410E1C45F}" type="slidenum">
              <a:rPr lang="en-US" altLang="en-US" smtClean="0"/>
              <a:pPr/>
              <a:t>11</a:t>
            </a:fld>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81DF1A2-6F9E-454A-935C-C24531781ADC}" type="slidenum">
              <a:rPr lang="en-US" altLang="en-US" smtClean="0"/>
              <a:pPr>
                <a:defRPr/>
              </a:pPr>
              <a:t>14</a:t>
            </a:fld>
            <a:endParaRPr lang="en-US" altLang="en-US" dirty="0"/>
          </a:p>
        </p:txBody>
      </p:sp>
    </p:spTree>
    <p:extLst>
      <p:ext uri="{BB962C8B-B14F-4D97-AF65-F5344CB8AC3E}">
        <p14:creationId xmlns:p14="http://schemas.microsoft.com/office/powerpoint/2010/main" val="3901702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6456B8C1-EF46-F7CB-AA3E-D8FDB5ECF44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B06C1D3B-3BE6-24DD-8F54-8FBBD95DDE9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7412" name="Slide Number Placeholder 3">
            <a:extLst>
              <a:ext uri="{FF2B5EF4-FFF2-40B4-BE49-F238E27FC236}">
                <a16:creationId xmlns:a16="http://schemas.microsoft.com/office/drawing/2014/main" id="{A66210DE-0A27-307D-AEF4-D183C3B41E8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2D048A8-7349-4FE3-B4E6-1570D1144A3F}" type="slidenum">
              <a:rPr lang="en-US" altLang="en-US" smtClean="0"/>
              <a:pPr/>
              <a:t>20</a:t>
            </a:fld>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A81DF1A2-6F9E-454A-935C-C24531781ADC}" type="slidenum">
              <a:rPr lang="en-US" altLang="en-US" smtClean="0"/>
              <a:pPr>
                <a:defRPr/>
              </a:pPr>
              <a:t>25</a:t>
            </a:fld>
            <a:endParaRPr lang="en-US" altLang="en-US" dirty="0"/>
          </a:p>
        </p:txBody>
      </p:sp>
    </p:spTree>
    <p:extLst>
      <p:ext uri="{BB962C8B-B14F-4D97-AF65-F5344CB8AC3E}">
        <p14:creationId xmlns:p14="http://schemas.microsoft.com/office/powerpoint/2010/main" val="2637042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8B0718A-AED2-6EA7-C1E3-7DD04EA1FB98}"/>
              </a:ext>
            </a:extLst>
          </p:cNvPr>
          <p:cNvSpPr>
            <a:spLocks noGrp="1"/>
          </p:cNvSpPr>
          <p:nvPr>
            <p:ph type="dt" sz="half" idx="10"/>
          </p:nvPr>
        </p:nvSpPr>
        <p:spPr/>
        <p:txBody>
          <a:bodyPr/>
          <a:lstStyle>
            <a:lvl1pPr>
              <a:defRPr/>
            </a:lvl1pPr>
          </a:lstStyle>
          <a:p>
            <a:pPr>
              <a:defRPr/>
            </a:pPr>
            <a:fld id="{D2746F9F-2796-4FF3-AC92-40680455E340}" type="datetime1">
              <a:rPr lang="en-US"/>
              <a:pPr>
                <a:defRPr/>
              </a:pPr>
              <a:t>3/10/2025</a:t>
            </a:fld>
            <a:endParaRPr lang="en-US" dirty="0"/>
          </a:p>
        </p:txBody>
      </p:sp>
      <p:sp>
        <p:nvSpPr>
          <p:cNvPr id="5" name="Footer Placeholder 4">
            <a:extLst>
              <a:ext uri="{FF2B5EF4-FFF2-40B4-BE49-F238E27FC236}">
                <a16:creationId xmlns:a16="http://schemas.microsoft.com/office/drawing/2014/main" id="{680724F8-385F-36B5-A713-A75713F4F66E}"/>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5892B121-2DEB-92CF-4D1D-0A1F2E3C6922}"/>
              </a:ext>
            </a:extLst>
          </p:cNvPr>
          <p:cNvSpPr>
            <a:spLocks noGrp="1"/>
          </p:cNvSpPr>
          <p:nvPr>
            <p:ph type="sldNum" sz="quarter" idx="12"/>
          </p:nvPr>
        </p:nvSpPr>
        <p:spPr/>
        <p:txBody>
          <a:bodyPr/>
          <a:lstStyle>
            <a:lvl1pPr>
              <a:defRPr/>
            </a:lvl1pPr>
          </a:lstStyle>
          <a:p>
            <a:pPr>
              <a:defRPr/>
            </a:pPr>
            <a:fld id="{C21FD1BC-1358-49FF-A136-43B06BA67547}" type="slidenum">
              <a:rPr lang="en-US" altLang="en-US"/>
              <a:pPr>
                <a:defRPr/>
              </a:pPr>
              <a:t>‹#›</a:t>
            </a:fld>
            <a:endParaRPr lang="en-US" altLang="en-US" dirty="0"/>
          </a:p>
        </p:txBody>
      </p:sp>
    </p:spTree>
    <p:extLst>
      <p:ext uri="{BB962C8B-B14F-4D97-AF65-F5344CB8AC3E}">
        <p14:creationId xmlns:p14="http://schemas.microsoft.com/office/powerpoint/2010/main" val="2577737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BCFC92-2439-4BD5-098B-491683E7E259}"/>
              </a:ext>
            </a:extLst>
          </p:cNvPr>
          <p:cNvSpPr>
            <a:spLocks noGrp="1"/>
          </p:cNvSpPr>
          <p:nvPr>
            <p:ph type="dt" sz="half" idx="10"/>
          </p:nvPr>
        </p:nvSpPr>
        <p:spPr/>
        <p:txBody>
          <a:bodyPr/>
          <a:lstStyle>
            <a:lvl1pPr>
              <a:defRPr/>
            </a:lvl1pPr>
          </a:lstStyle>
          <a:p>
            <a:pPr>
              <a:defRPr/>
            </a:pPr>
            <a:fld id="{9187C1C8-FFF9-4BDA-AC9F-C4E35D665F15}" type="datetime1">
              <a:rPr lang="en-US"/>
              <a:pPr>
                <a:defRPr/>
              </a:pPr>
              <a:t>3/10/2025</a:t>
            </a:fld>
            <a:endParaRPr lang="en-US" dirty="0"/>
          </a:p>
        </p:txBody>
      </p:sp>
      <p:sp>
        <p:nvSpPr>
          <p:cNvPr id="5" name="Footer Placeholder 4">
            <a:extLst>
              <a:ext uri="{FF2B5EF4-FFF2-40B4-BE49-F238E27FC236}">
                <a16:creationId xmlns:a16="http://schemas.microsoft.com/office/drawing/2014/main" id="{4012BE8D-A5E2-6E54-07F1-14C2E86A892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7DBB33D3-33C9-ED40-DCBF-3D403DC64CE9}"/>
              </a:ext>
            </a:extLst>
          </p:cNvPr>
          <p:cNvSpPr>
            <a:spLocks noGrp="1"/>
          </p:cNvSpPr>
          <p:nvPr>
            <p:ph type="sldNum" sz="quarter" idx="12"/>
          </p:nvPr>
        </p:nvSpPr>
        <p:spPr/>
        <p:txBody>
          <a:bodyPr/>
          <a:lstStyle>
            <a:lvl1pPr>
              <a:defRPr/>
            </a:lvl1pPr>
          </a:lstStyle>
          <a:p>
            <a:pPr>
              <a:defRPr/>
            </a:pPr>
            <a:fld id="{231F8940-A74C-4856-B925-920F8240710C}" type="slidenum">
              <a:rPr lang="en-US" altLang="en-US"/>
              <a:pPr>
                <a:defRPr/>
              </a:pPr>
              <a:t>‹#›</a:t>
            </a:fld>
            <a:endParaRPr lang="en-US" altLang="en-US" dirty="0"/>
          </a:p>
        </p:txBody>
      </p:sp>
    </p:spTree>
    <p:extLst>
      <p:ext uri="{BB962C8B-B14F-4D97-AF65-F5344CB8AC3E}">
        <p14:creationId xmlns:p14="http://schemas.microsoft.com/office/powerpoint/2010/main" val="3202008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B69C3-3945-8966-A4BE-D65F40714B53}"/>
              </a:ext>
            </a:extLst>
          </p:cNvPr>
          <p:cNvSpPr>
            <a:spLocks noGrp="1"/>
          </p:cNvSpPr>
          <p:nvPr>
            <p:ph type="dt" sz="half" idx="10"/>
          </p:nvPr>
        </p:nvSpPr>
        <p:spPr/>
        <p:txBody>
          <a:bodyPr/>
          <a:lstStyle>
            <a:lvl1pPr>
              <a:defRPr/>
            </a:lvl1pPr>
          </a:lstStyle>
          <a:p>
            <a:pPr>
              <a:defRPr/>
            </a:pPr>
            <a:fld id="{D4209A6B-1D35-483E-9448-92A3957A68AF}" type="datetime1">
              <a:rPr lang="en-US"/>
              <a:pPr>
                <a:defRPr/>
              </a:pPr>
              <a:t>3/10/2025</a:t>
            </a:fld>
            <a:endParaRPr lang="en-US" dirty="0"/>
          </a:p>
        </p:txBody>
      </p:sp>
      <p:sp>
        <p:nvSpPr>
          <p:cNvPr id="5" name="Footer Placeholder 4">
            <a:extLst>
              <a:ext uri="{FF2B5EF4-FFF2-40B4-BE49-F238E27FC236}">
                <a16:creationId xmlns:a16="http://schemas.microsoft.com/office/drawing/2014/main" id="{14E8252A-5350-2AA5-23E4-3B2D7560F047}"/>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70A3CDEA-F2CD-3D89-2100-616A804E74F6}"/>
              </a:ext>
            </a:extLst>
          </p:cNvPr>
          <p:cNvSpPr>
            <a:spLocks noGrp="1"/>
          </p:cNvSpPr>
          <p:nvPr>
            <p:ph type="sldNum" sz="quarter" idx="12"/>
          </p:nvPr>
        </p:nvSpPr>
        <p:spPr/>
        <p:txBody>
          <a:bodyPr/>
          <a:lstStyle>
            <a:lvl1pPr>
              <a:defRPr/>
            </a:lvl1pPr>
          </a:lstStyle>
          <a:p>
            <a:pPr>
              <a:defRPr/>
            </a:pPr>
            <a:fld id="{D2AB6429-32BE-4439-89A0-F16A0F1BDA49}" type="slidenum">
              <a:rPr lang="en-US" altLang="en-US"/>
              <a:pPr>
                <a:defRPr/>
              </a:pPr>
              <a:t>‹#›</a:t>
            </a:fld>
            <a:endParaRPr lang="en-US" altLang="en-US" dirty="0"/>
          </a:p>
        </p:txBody>
      </p:sp>
    </p:spTree>
    <p:extLst>
      <p:ext uri="{BB962C8B-B14F-4D97-AF65-F5344CB8AC3E}">
        <p14:creationId xmlns:p14="http://schemas.microsoft.com/office/powerpoint/2010/main" val="180121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62A244-9B98-AE81-777F-1CBC0FF05CE8}"/>
              </a:ext>
            </a:extLst>
          </p:cNvPr>
          <p:cNvSpPr>
            <a:spLocks noGrp="1"/>
          </p:cNvSpPr>
          <p:nvPr>
            <p:ph type="dt" sz="half" idx="10"/>
          </p:nvPr>
        </p:nvSpPr>
        <p:spPr/>
        <p:txBody>
          <a:bodyPr/>
          <a:lstStyle>
            <a:lvl1pPr>
              <a:defRPr/>
            </a:lvl1pPr>
          </a:lstStyle>
          <a:p>
            <a:pPr>
              <a:defRPr/>
            </a:pPr>
            <a:fld id="{5A63572C-CB43-448D-8C93-C4933CA935A0}" type="datetime1">
              <a:rPr lang="en-US"/>
              <a:pPr>
                <a:defRPr/>
              </a:pPr>
              <a:t>3/10/2025</a:t>
            </a:fld>
            <a:endParaRPr lang="en-US" dirty="0"/>
          </a:p>
        </p:txBody>
      </p:sp>
      <p:sp>
        <p:nvSpPr>
          <p:cNvPr id="5" name="Footer Placeholder 4">
            <a:extLst>
              <a:ext uri="{FF2B5EF4-FFF2-40B4-BE49-F238E27FC236}">
                <a16:creationId xmlns:a16="http://schemas.microsoft.com/office/drawing/2014/main" id="{1E1560CE-C121-E72F-9475-F1A857C3A885}"/>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C5BDEE0E-09FB-E1E1-AB49-C9C806F18214}"/>
              </a:ext>
            </a:extLst>
          </p:cNvPr>
          <p:cNvSpPr>
            <a:spLocks noGrp="1"/>
          </p:cNvSpPr>
          <p:nvPr>
            <p:ph type="sldNum" sz="quarter" idx="12"/>
          </p:nvPr>
        </p:nvSpPr>
        <p:spPr/>
        <p:txBody>
          <a:bodyPr/>
          <a:lstStyle>
            <a:lvl1pPr>
              <a:defRPr/>
            </a:lvl1pPr>
          </a:lstStyle>
          <a:p>
            <a:pPr>
              <a:defRPr/>
            </a:pPr>
            <a:fld id="{5E3A4F43-CACD-4F63-A1DE-35B592485F12}" type="slidenum">
              <a:rPr lang="en-US" altLang="en-US"/>
              <a:pPr>
                <a:defRPr/>
              </a:pPr>
              <a:t>‹#›</a:t>
            </a:fld>
            <a:endParaRPr lang="en-US" altLang="en-US" dirty="0"/>
          </a:p>
        </p:txBody>
      </p:sp>
    </p:spTree>
    <p:extLst>
      <p:ext uri="{BB962C8B-B14F-4D97-AF65-F5344CB8AC3E}">
        <p14:creationId xmlns:p14="http://schemas.microsoft.com/office/powerpoint/2010/main" val="86673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82C789F-2F2D-AD1F-AF4C-A39B2BFC759C}"/>
              </a:ext>
            </a:extLst>
          </p:cNvPr>
          <p:cNvSpPr>
            <a:spLocks noGrp="1"/>
          </p:cNvSpPr>
          <p:nvPr>
            <p:ph type="dt" sz="half" idx="10"/>
          </p:nvPr>
        </p:nvSpPr>
        <p:spPr/>
        <p:txBody>
          <a:bodyPr/>
          <a:lstStyle>
            <a:lvl1pPr>
              <a:defRPr/>
            </a:lvl1pPr>
          </a:lstStyle>
          <a:p>
            <a:pPr>
              <a:defRPr/>
            </a:pPr>
            <a:fld id="{D0EEBC3D-7A19-4390-8E60-B069FF469572}" type="datetime1">
              <a:rPr lang="en-US"/>
              <a:pPr>
                <a:defRPr/>
              </a:pPr>
              <a:t>3/10/2025</a:t>
            </a:fld>
            <a:endParaRPr lang="en-US" dirty="0"/>
          </a:p>
        </p:txBody>
      </p:sp>
      <p:sp>
        <p:nvSpPr>
          <p:cNvPr id="5" name="Footer Placeholder 4">
            <a:extLst>
              <a:ext uri="{FF2B5EF4-FFF2-40B4-BE49-F238E27FC236}">
                <a16:creationId xmlns:a16="http://schemas.microsoft.com/office/drawing/2014/main" id="{D6CFB089-5C7B-F8DE-0C2F-D5462A97AD88}"/>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1185E4A8-A3D0-2459-1945-AFC8990256DA}"/>
              </a:ext>
            </a:extLst>
          </p:cNvPr>
          <p:cNvSpPr>
            <a:spLocks noGrp="1"/>
          </p:cNvSpPr>
          <p:nvPr>
            <p:ph type="sldNum" sz="quarter" idx="12"/>
          </p:nvPr>
        </p:nvSpPr>
        <p:spPr/>
        <p:txBody>
          <a:bodyPr/>
          <a:lstStyle>
            <a:lvl1pPr>
              <a:defRPr/>
            </a:lvl1pPr>
          </a:lstStyle>
          <a:p>
            <a:pPr>
              <a:defRPr/>
            </a:pPr>
            <a:fld id="{0FADB829-B7DC-477F-B1B8-4BD52C0DC002}" type="slidenum">
              <a:rPr lang="en-US" altLang="en-US"/>
              <a:pPr>
                <a:defRPr/>
              </a:pPr>
              <a:t>‹#›</a:t>
            </a:fld>
            <a:endParaRPr lang="en-US" altLang="en-US" dirty="0"/>
          </a:p>
        </p:txBody>
      </p:sp>
    </p:spTree>
    <p:extLst>
      <p:ext uri="{BB962C8B-B14F-4D97-AF65-F5344CB8AC3E}">
        <p14:creationId xmlns:p14="http://schemas.microsoft.com/office/powerpoint/2010/main" val="4032118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08D8B5A-0910-859C-75B1-C30D89E44699}"/>
              </a:ext>
            </a:extLst>
          </p:cNvPr>
          <p:cNvSpPr>
            <a:spLocks noGrp="1"/>
          </p:cNvSpPr>
          <p:nvPr>
            <p:ph type="dt" sz="half" idx="10"/>
          </p:nvPr>
        </p:nvSpPr>
        <p:spPr/>
        <p:txBody>
          <a:bodyPr/>
          <a:lstStyle>
            <a:lvl1pPr>
              <a:defRPr/>
            </a:lvl1pPr>
          </a:lstStyle>
          <a:p>
            <a:pPr>
              <a:defRPr/>
            </a:pPr>
            <a:fld id="{85F7E578-9DCF-4A7A-A560-1E6332F0A4AF}" type="datetime1">
              <a:rPr lang="en-US"/>
              <a:pPr>
                <a:defRPr/>
              </a:pPr>
              <a:t>3/10/2025</a:t>
            </a:fld>
            <a:endParaRPr lang="en-US" dirty="0"/>
          </a:p>
        </p:txBody>
      </p:sp>
      <p:sp>
        <p:nvSpPr>
          <p:cNvPr id="6" name="Footer Placeholder 4">
            <a:extLst>
              <a:ext uri="{FF2B5EF4-FFF2-40B4-BE49-F238E27FC236}">
                <a16:creationId xmlns:a16="http://schemas.microsoft.com/office/drawing/2014/main" id="{91F3CEAF-E8B6-017D-07A0-5BA749EE6570}"/>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CA54799B-1A53-8964-80CD-9B1F6F9C754C}"/>
              </a:ext>
            </a:extLst>
          </p:cNvPr>
          <p:cNvSpPr>
            <a:spLocks noGrp="1"/>
          </p:cNvSpPr>
          <p:nvPr>
            <p:ph type="sldNum" sz="quarter" idx="12"/>
          </p:nvPr>
        </p:nvSpPr>
        <p:spPr/>
        <p:txBody>
          <a:bodyPr/>
          <a:lstStyle>
            <a:lvl1pPr>
              <a:defRPr/>
            </a:lvl1pPr>
          </a:lstStyle>
          <a:p>
            <a:pPr>
              <a:defRPr/>
            </a:pPr>
            <a:fld id="{F6E24D95-12E7-4CCE-A9D3-BDC382E203E6}" type="slidenum">
              <a:rPr lang="en-US" altLang="en-US"/>
              <a:pPr>
                <a:defRPr/>
              </a:pPr>
              <a:t>‹#›</a:t>
            </a:fld>
            <a:endParaRPr lang="en-US" altLang="en-US" dirty="0"/>
          </a:p>
        </p:txBody>
      </p:sp>
    </p:spTree>
    <p:extLst>
      <p:ext uri="{BB962C8B-B14F-4D97-AF65-F5344CB8AC3E}">
        <p14:creationId xmlns:p14="http://schemas.microsoft.com/office/powerpoint/2010/main" val="3853862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373B751-9495-0FBE-0E94-33F49F7CE106}"/>
              </a:ext>
            </a:extLst>
          </p:cNvPr>
          <p:cNvSpPr>
            <a:spLocks noGrp="1"/>
          </p:cNvSpPr>
          <p:nvPr>
            <p:ph type="dt" sz="half" idx="10"/>
          </p:nvPr>
        </p:nvSpPr>
        <p:spPr/>
        <p:txBody>
          <a:bodyPr/>
          <a:lstStyle>
            <a:lvl1pPr>
              <a:defRPr/>
            </a:lvl1pPr>
          </a:lstStyle>
          <a:p>
            <a:pPr>
              <a:defRPr/>
            </a:pPr>
            <a:fld id="{D0BEDDFA-AD71-4FB2-81CF-DD53960695DE}" type="datetime1">
              <a:rPr lang="en-US"/>
              <a:pPr>
                <a:defRPr/>
              </a:pPr>
              <a:t>3/10/2025</a:t>
            </a:fld>
            <a:endParaRPr lang="en-US" dirty="0"/>
          </a:p>
        </p:txBody>
      </p:sp>
      <p:sp>
        <p:nvSpPr>
          <p:cNvPr id="8" name="Footer Placeholder 4">
            <a:extLst>
              <a:ext uri="{FF2B5EF4-FFF2-40B4-BE49-F238E27FC236}">
                <a16:creationId xmlns:a16="http://schemas.microsoft.com/office/drawing/2014/main" id="{4E8CD63A-AE50-7C25-6793-BF08F9167B49}"/>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1309264E-7446-A8C6-C15A-AFD808D6AA6D}"/>
              </a:ext>
            </a:extLst>
          </p:cNvPr>
          <p:cNvSpPr>
            <a:spLocks noGrp="1"/>
          </p:cNvSpPr>
          <p:nvPr>
            <p:ph type="sldNum" sz="quarter" idx="12"/>
          </p:nvPr>
        </p:nvSpPr>
        <p:spPr/>
        <p:txBody>
          <a:bodyPr/>
          <a:lstStyle>
            <a:lvl1pPr>
              <a:defRPr/>
            </a:lvl1pPr>
          </a:lstStyle>
          <a:p>
            <a:pPr>
              <a:defRPr/>
            </a:pPr>
            <a:fld id="{BD4ED3D1-19FC-4679-A3CD-BC3805B5C65E}" type="slidenum">
              <a:rPr lang="en-US" altLang="en-US"/>
              <a:pPr>
                <a:defRPr/>
              </a:pPr>
              <a:t>‹#›</a:t>
            </a:fld>
            <a:endParaRPr lang="en-US" altLang="en-US" dirty="0"/>
          </a:p>
        </p:txBody>
      </p:sp>
    </p:spTree>
    <p:extLst>
      <p:ext uri="{BB962C8B-B14F-4D97-AF65-F5344CB8AC3E}">
        <p14:creationId xmlns:p14="http://schemas.microsoft.com/office/powerpoint/2010/main" val="309651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432A9FEF-B946-B414-B5BA-60E753A1C45D}"/>
              </a:ext>
            </a:extLst>
          </p:cNvPr>
          <p:cNvSpPr>
            <a:spLocks noGrp="1"/>
          </p:cNvSpPr>
          <p:nvPr>
            <p:ph type="dt" sz="half" idx="10"/>
          </p:nvPr>
        </p:nvSpPr>
        <p:spPr/>
        <p:txBody>
          <a:bodyPr/>
          <a:lstStyle>
            <a:lvl1pPr>
              <a:defRPr/>
            </a:lvl1pPr>
          </a:lstStyle>
          <a:p>
            <a:pPr>
              <a:defRPr/>
            </a:pPr>
            <a:fld id="{CA59D507-CDF7-4746-8DE1-29A0E65DA85E}" type="datetime1">
              <a:rPr lang="en-US"/>
              <a:pPr>
                <a:defRPr/>
              </a:pPr>
              <a:t>3/10/2025</a:t>
            </a:fld>
            <a:endParaRPr lang="en-US" dirty="0"/>
          </a:p>
        </p:txBody>
      </p:sp>
      <p:sp>
        <p:nvSpPr>
          <p:cNvPr id="4" name="Footer Placeholder 4">
            <a:extLst>
              <a:ext uri="{FF2B5EF4-FFF2-40B4-BE49-F238E27FC236}">
                <a16:creationId xmlns:a16="http://schemas.microsoft.com/office/drawing/2014/main" id="{FC397D19-E4BB-3949-EE89-0E8EED873D20}"/>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EDC1A420-726B-AF1A-9F5D-165F5D98064E}"/>
              </a:ext>
            </a:extLst>
          </p:cNvPr>
          <p:cNvSpPr>
            <a:spLocks noGrp="1"/>
          </p:cNvSpPr>
          <p:nvPr>
            <p:ph type="sldNum" sz="quarter" idx="12"/>
          </p:nvPr>
        </p:nvSpPr>
        <p:spPr/>
        <p:txBody>
          <a:bodyPr/>
          <a:lstStyle>
            <a:lvl1pPr>
              <a:defRPr/>
            </a:lvl1pPr>
          </a:lstStyle>
          <a:p>
            <a:pPr>
              <a:defRPr/>
            </a:pPr>
            <a:fld id="{E55E93F7-9CBB-4D4C-B96E-4B505F535D20}" type="slidenum">
              <a:rPr lang="en-US" altLang="en-US"/>
              <a:pPr>
                <a:defRPr/>
              </a:pPr>
              <a:t>‹#›</a:t>
            </a:fld>
            <a:endParaRPr lang="en-US" altLang="en-US" dirty="0"/>
          </a:p>
        </p:txBody>
      </p:sp>
    </p:spTree>
    <p:extLst>
      <p:ext uri="{BB962C8B-B14F-4D97-AF65-F5344CB8AC3E}">
        <p14:creationId xmlns:p14="http://schemas.microsoft.com/office/powerpoint/2010/main" val="251747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CE023143-7235-A025-223D-DB5D90CCFEAE}"/>
              </a:ext>
            </a:extLst>
          </p:cNvPr>
          <p:cNvSpPr>
            <a:spLocks noGrp="1"/>
          </p:cNvSpPr>
          <p:nvPr>
            <p:ph type="dt" sz="half" idx="10"/>
          </p:nvPr>
        </p:nvSpPr>
        <p:spPr/>
        <p:txBody>
          <a:bodyPr/>
          <a:lstStyle>
            <a:lvl1pPr>
              <a:defRPr/>
            </a:lvl1pPr>
          </a:lstStyle>
          <a:p>
            <a:pPr>
              <a:defRPr/>
            </a:pPr>
            <a:fld id="{FDC9F3B8-C7AD-4862-B05A-A495404B91A2}" type="datetime1">
              <a:rPr lang="en-US"/>
              <a:pPr>
                <a:defRPr/>
              </a:pPr>
              <a:t>3/10/2025</a:t>
            </a:fld>
            <a:endParaRPr lang="en-US" dirty="0"/>
          </a:p>
        </p:txBody>
      </p:sp>
      <p:sp>
        <p:nvSpPr>
          <p:cNvPr id="3" name="Footer Placeholder 4">
            <a:extLst>
              <a:ext uri="{FF2B5EF4-FFF2-40B4-BE49-F238E27FC236}">
                <a16:creationId xmlns:a16="http://schemas.microsoft.com/office/drawing/2014/main" id="{E08C4857-5DAB-BA91-3E71-F70289784EB3}"/>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F8AC8B65-8572-7957-9817-1347B39C9243}"/>
              </a:ext>
            </a:extLst>
          </p:cNvPr>
          <p:cNvSpPr>
            <a:spLocks noGrp="1"/>
          </p:cNvSpPr>
          <p:nvPr>
            <p:ph type="sldNum" sz="quarter" idx="12"/>
          </p:nvPr>
        </p:nvSpPr>
        <p:spPr/>
        <p:txBody>
          <a:bodyPr/>
          <a:lstStyle>
            <a:lvl1pPr>
              <a:defRPr/>
            </a:lvl1pPr>
          </a:lstStyle>
          <a:p>
            <a:pPr>
              <a:defRPr/>
            </a:pPr>
            <a:fld id="{DA471915-BB90-4928-B975-9F002093DC89}" type="slidenum">
              <a:rPr lang="en-US" altLang="en-US"/>
              <a:pPr>
                <a:defRPr/>
              </a:pPr>
              <a:t>‹#›</a:t>
            </a:fld>
            <a:endParaRPr lang="en-US" altLang="en-US" dirty="0"/>
          </a:p>
        </p:txBody>
      </p:sp>
    </p:spTree>
    <p:extLst>
      <p:ext uri="{BB962C8B-B14F-4D97-AF65-F5344CB8AC3E}">
        <p14:creationId xmlns:p14="http://schemas.microsoft.com/office/powerpoint/2010/main" val="1910230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5650EB3-8000-65C1-4086-41A76A534CB3}"/>
              </a:ext>
            </a:extLst>
          </p:cNvPr>
          <p:cNvSpPr>
            <a:spLocks noGrp="1"/>
          </p:cNvSpPr>
          <p:nvPr>
            <p:ph type="dt" sz="half" idx="10"/>
          </p:nvPr>
        </p:nvSpPr>
        <p:spPr/>
        <p:txBody>
          <a:bodyPr/>
          <a:lstStyle>
            <a:lvl1pPr>
              <a:defRPr/>
            </a:lvl1pPr>
          </a:lstStyle>
          <a:p>
            <a:pPr>
              <a:defRPr/>
            </a:pPr>
            <a:fld id="{E341C45C-04A6-45A2-A868-7E319892FEA8}" type="datetime1">
              <a:rPr lang="en-US"/>
              <a:pPr>
                <a:defRPr/>
              </a:pPr>
              <a:t>3/10/2025</a:t>
            </a:fld>
            <a:endParaRPr lang="en-US" dirty="0"/>
          </a:p>
        </p:txBody>
      </p:sp>
      <p:sp>
        <p:nvSpPr>
          <p:cNvPr id="6" name="Footer Placeholder 4">
            <a:extLst>
              <a:ext uri="{FF2B5EF4-FFF2-40B4-BE49-F238E27FC236}">
                <a16:creationId xmlns:a16="http://schemas.microsoft.com/office/drawing/2014/main" id="{6541FC2F-D070-47E9-923C-2F8BC70B901E}"/>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DC22961C-A143-3330-CB44-0572CB805458}"/>
              </a:ext>
            </a:extLst>
          </p:cNvPr>
          <p:cNvSpPr>
            <a:spLocks noGrp="1"/>
          </p:cNvSpPr>
          <p:nvPr>
            <p:ph type="sldNum" sz="quarter" idx="12"/>
          </p:nvPr>
        </p:nvSpPr>
        <p:spPr/>
        <p:txBody>
          <a:bodyPr/>
          <a:lstStyle>
            <a:lvl1pPr>
              <a:defRPr/>
            </a:lvl1pPr>
          </a:lstStyle>
          <a:p>
            <a:pPr>
              <a:defRPr/>
            </a:pPr>
            <a:fld id="{81378742-F264-49CB-9316-A22C2D9A447C}" type="slidenum">
              <a:rPr lang="en-US" altLang="en-US"/>
              <a:pPr>
                <a:defRPr/>
              </a:pPr>
              <a:t>‹#›</a:t>
            </a:fld>
            <a:endParaRPr lang="en-US" altLang="en-US" dirty="0"/>
          </a:p>
        </p:txBody>
      </p:sp>
    </p:spTree>
    <p:extLst>
      <p:ext uri="{BB962C8B-B14F-4D97-AF65-F5344CB8AC3E}">
        <p14:creationId xmlns:p14="http://schemas.microsoft.com/office/powerpoint/2010/main" val="3747923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9E9DF7-4E08-F6EA-DD31-453E6E880116}"/>
              </a:ext>
            </a:extLst>
          </p:cNvPr>
          <p:cNvSpPr>
            <a:spLocks noGrp="1"/>
          </p:cNvSpPr>
          <p:nvPr>
            <p:ph type="dt" sz="half" idx="10"/>
          </p:nvPr>
        </p:nvSpPr>
        <p:spPr/>
        <p:txBody>
          <a:bodyPr/>
          <a:lstStyle>
            <a:lvl1pPr>
              <a:defRPr/>
            </a:lvl1pPr>
          </a:lstStyle>
          <a:p>
            <a:pPr>
              <a:defRPr/>
            </a:pPr>
            <a:fld id="{7C136222-5E6C-4943-BEA5-3E7086B302E2}" type="datetime1">
              <a:rPr lang="en-US"/>
              <a:pPr>
                <a:defRPr/>
              </a:pPr>
              <a:t>3/10/2025</a:t>
            </a:fld>
            <a:endParaRPr lang="en-US" dirty="0"/>
          </a:p>
        </p:txBody>
      </p:sp>
      <p:sp>
        <p:nvSpPr>
          <p:cNvPr id="6" name="Footer Placeholder 4">
            <a:extLst>
              <a:ext uri="{FF2B5EF4-FFF2-40B4-BE49-F238E27FC236}">
                <a16:creationId xmlns:a16="http://schemas.microsoft.com/office/drawing/2014/main" id="{3C9A41E0-235B-5F2B-972E-3E4C7707BC80}"/>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59F4F6AF-D0F2-58C8-8D4A-11C6BF6582B5}"/>
              </a:ext>
            </a:extLst>
          </p:cNvPr>
          <p:cNvSpPr>
            <a:spLocks noGrp="1"/>
          </p:cNvSpPr>
          <p:nvPr>
            <p:ph type="sldNum" sz="quarter" idx="12"/>
          </p:nvPr>
        </p:nvSpPr>
        <p:spPr/>
        <p:txBody>
          <a:bodyPr/>
          <a:lstStyle>
            <a:lvl1pPr>
              <a:defRPr/>
            </a:lvl1pPr>
          </a:lstStyle>
          <a:p>
            <a:pPr>
              <a:defRPr/>
            </a:pPr>
            <a:fld id="{60C8EB6D-E1AC-47A8-B6F5-F8904B1BEF5F}" type="slidenum">
              <a:rPr lang="en-US" altLang="en-US"/>
              <a:pPr>
                <a:defRPr/>
              </a:pPr>
              <a:t>‹#›</a:t>
            </a:fld>
            <a:endParaRPr lang="en-US" altLang="en-US" dirty="0"/>
          </a:p>
        </p:txBody>
      </p:sp>
    </p:spTree>
    <p:extLst>
      <p:ext uri="{BB962C8B-B14F-4D97-AF65-F5344CB8AC3E}">
        <p14:creationId xmlns:p14="http://schemas.microsoft.com/office/powerpoint/2010/main" val="2454780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A0497928-2F5F-351F-2416-C0D0A181029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89B48AC-EB4C-175D-EE54-96831C4E3021}"/>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B3390BD-C1B6-644D-E6BD-A8B0F82621F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cs typeface="+mn-cs"/>
              </a:defRPr>
            </a:lvl1pPr>
          </a:lstStyle>
          <a:p>
            <a:pPr>
              <a:defRPr/>
            </a:pPr>
            <a:fld id="{B34F385C-64D9-4370-AC3D-F30C9B190BE9}" type="datetime1">
              <a:rPr lang="en-US"/>
              <a:pPr>
                <a:defRPr/>
              </a:pPr>
              <a:t>3/10/2025</a:t>
            </a:fld>
            <a:endParaRPr lang="en-US" dirty="0"/>
          </a:p>
        </p:txBody>
      </p:sp>
      <p:sp>
        <p:nvSpPr>
          <p:cNvPr id="5" name="Footer Placeholder 4">
            <a:extLst>
              <a:ext uri="{FF2B5EF4-FFF2-40B4-BE49-F238E27FC236}">
                <a16:creationId xmlns:a16="http://schemas.microsoft.com/office/drawing/2014/main" id="{6F360340-56FB-CD12-99A2-9DF592B56D7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C592B7A3-74B1-2228-10E9-38956657A2D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20763FF-0281-437E-BCBC-3644438C415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deadiversion.usdoj.gov/21cfr/21usc/829.htm"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mailto:jschiffer@abv.com" TargetMode="External"/><Relationship Id="rId2" Type="http://schemas.openxmlformats.org/officeDocument/2006/relationships/hyperlink" Target="mailto:carlos@pharmadiversion.com"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32AFE09E-010B-1C83-93FD-44CD3BA97716}"/>
              </a:ext>
            </a:extLst>
          </p:cNvPr>
          <p:cNvSpPr>
            <a:spLocks noGrp="1"/>
          </p:cNvSpPr>
          <p:nvPr>
            <p:ph type="title"/>
          </p:nvPr>
        </p:nvSpPr>
        <p:spPr>
          <a:xfrm>
            <a:off x="457200" y="274638"/>
            <a:ext cx="8229600" cy="6202362"/>
          </a:xfrm>
        </p:spPr>
        <p:txBody>
          <a:bodyPr/>
          <a:lstStyle/>
          <a:p>
            <a:pPr eaLnBrk="1" hangingPunct="1">
              <a:defRPr/>
            </a:pPr>
            <a:r>
              <a:rPr lang="en-US" altLang="en-US" sz="3200" b="1" dirty="0">
                <a:effectLst>
                  <a:outerShdw blurRad="38100" dist="38100" dir="2700000" algn="tl">
                    <a:srgbClr val="000000">
                      <a:alpha val="43137"/>
                    </a:srgbClr>
                  </a:outerShdw>
                </a:effectLst>
                <a:latin typeface="Goudy Old Style" panose="02020502050305020303" pitchFamily="18" charset="0"/>
              </a:rPr>
              <a:t>The  Role of the</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Drug Enforcement Administration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in Oversight and Enforcement</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over Registered Health Care Providers</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Pennsylvania Pain &amp; Addiction Summit</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Wilkes University</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Friday - April 25, 2025</a:t>
            </a:r>
            <a:endParaRPr lang="en-US" altLang="en-US" sz="3200" b="1" dirty="0">
              <a:effectLst>
                <a:outerShdw blurRad="38100" dist="38100" dir="2700000" algn="tl">
                  <a:srgbClr val="000000">
                    <a:alpha val="43137"/>
                  </a:srgbClr>
                </a:outerShdw>
              </a:effectLst>
            </a:endParaRPr>
          </a:p>
        </p:txBody>
      </p:sp>
      <p:sp>
        <p:nvSpPr>
          <p:cNvPr id="4099" name="Slide Number Placeholder 1">
            <a:extLst>
              <a:ext uri="{FF2B5EF4-FFF2-40B4-BE49-F238E27FC236}">
                <a16:creationId xmlns:a16="http://schemas.microsoft.com/office/drawing/2014/main" id="{79C1A9DC-8D37-5EE1-392E-64168B9CD7F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866F1DB-BB72-444C-BD29-401E1C4CE0F3}" type="slidenum">
              <a:rPr lang="en-US" altLang="en-US" smtClean="0">
                <a:solidFill>
                  <a:srgbClr val="898989"/>
                </a:solidFill>
                <a:latin typeface="Calibri" panose="020F0502020204030204" pitchFamily="34" charset="0"/>
              </a:rPr>
              <a:pPr/>
              <a:t>1</a:t>
            </a:fld>
            <a:endParaRPr lang="en-US" altLang="en-US" dirty="0">
              <a:solidFill>
                <a:srgbClr val="898989"/>
              </a:solidFill>
              <a:latin typeface="Calibri" panose="020F050202020403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FE763-483F-6E52-A1D3-5998DF017974}"/>
              </a:ext>
            </a:extLst>
          </p:cNvPr>
          <p:cNvSpPr>
            <a:spLocks noGrp="1"/>
          </p:cNvSpPr>
          <p:nvPr>
            <p:ph type="title"/>
          </p:nvPr>
        </p:nvSpPr>
        <p:spPr>
          <a:xfrm>
            <a:off x="76200" y="274638"/>
            <a:ext cx="8991600" cy="6354762"/>
          </a:xfrm>
        </p:spPr>
        <p:txBody>
          <a:bodyPr/>
          <a:lstStyle/>
          <a:p>
            <a:r>
              <a:rPr lang="en-US" altLang="en-US" sz="2800" b="1" dirty="0">
                <a:effectLst>
                  <a:outerShdw blurRad="38100" dist="38100" dir="2700000" algn="tl">
                    <a:srgbClr val="000000">
                      <a:alpha val="43137"/>
                    </a:srgbClr>
                  </a:outerShdw>
                </a:effectLst>
                <a:latin typeface="Goudy Old Style" panose="02020502050305020303" pitchFamily="18" charset="0"/>
              </a:rPr>
              <a:t>Navigating the New DEA Diversion Website</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16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Revocations of DEA Registrations are Posted under “What’s New”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Enforcement Cases and Civil Actions are Posted under “In the News”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Your Local DEA Diversion Offices are Posted under “About Us”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Registration Tools and Needs are found under “Registration”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DEA Diversion Post are found under “Resources”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Title 21, USC (laws)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Title 21, CFR (regulations)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Guidance Document Portal</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DEA Practitioner’s Manual 2023</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DEA Pharmacist’s Manual 2022</a:t>
            </a:r>
            <a:endParaRPr lang="en-US" sz="2400" dirty="0"/>
          </a:p>
        </p:txBody>
      </p:sp>
      <p:sp>
        <p:nvSpPr>
          <p:cNvPr id="3" name="Slide Number Placeholder 2">
            <a:extLst>
              <a:ext uri="{FF2B5EF4-FFF2-40B4-BE49-F238E27FC236}">
                <a16:creationId xmlns:a16="http://schemas.microsoft.com/office/drawing/2014/main" id="{CD400A51-24BE-7C4B-36F5-2244E838D001}"/>
              </a:ext>
            </a:extLst>
          </p:cNvPr>
          <p:cNvSpPr>
            <a:spLocks noGrp="1"/>
          </p:cNvSpPr>
          <p:nvPr>
            <p:ph type="sldNum" sz="quarter" idx="12"/>
          </p:nvPr>
        </p:nvSpPr>
        <p:spPr/>
        <p:txBody>
          <a:bodyPr/>
          <a:lstStyle/>
          <a:p>
            <a:pPr>
              <a:defRPr/>
            </a:pPr>
            <a:fld id="{E55E93F7-9CBB-4D4C-B96E-4B505F535D20}" type="slidenum">
              <a:rPr lang="en-US" altLang="en-US" smtClean="0"/>
              <a:pPr>
                <a:defRPr/>
              </a:pPr>
              <a:t>10</a:t>
            </a:fld>
            <a:endParaRPr lang="en-US" altLang="en-US" dirty="0"/>
          </a:p>
        </p:txBody>
      </p:sp>
    </p:spTree>
    <p:extLst>
      <p:ext uri="{BB962C8B-B14F-4D97-AF65-F5344CB8AC3E}">
        <p14:creationId xmlns:p14="http://schemas.microsoft.com/office/powerpoint/2010/main" val="996278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4D423D25-345A-292D-268D-1B241FF3A0E0}"/>
              </a:ext>
            </a:extLst>
          </p:cNvPr>
          <p:cNvSpPr>
            <a:spLocks noGrp="1"/>
          </p:cNvSpPr>
          <p:nvPr>
            <p:ph type="title"/>
          </p:nvPr>
        </p:nvSpPr>
        <p:spPr>
          <a:xfrm>
            <a:off x="457200" y="176213"/>
            <a:ext cx="8382000" cy="6505575"/>
          </a:xfrm>
        </p:spPr>
        <p:txBody>
          <a:bodyPr/>
          <a:lstStyle/>
          <a:p>
            <a:pPr eaLnBrk="1" hangingPunct="1">
              <a:defRPr/>
            </a:pPr>
            <a:r>
              <a:rPr lang="en-US" altLang="en-US" sz="2800" b="1" dirty="0">
                <a:effectLst>
                  <a:outerShdw blurRad="38100" dist="38100" dir="2700000" algn="tl">
                    <a:srgbClr val="000000">
                      <a:alpha val="43137"/>
                    </a:srgbClr>
                  </a:outerShdw>
                </a:effectLst>
                <a:latin typeface="Goudy Old Style" panose="02020502050305020303" pitchFamily="18" charset="0"/>
              </a:rPr>
              <a:t>DEA ACTIONS</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800" b="1" dirty="0">
                <a:effectLst>
                  <a:outerShdw blurRad="38100" dist="38100" dir="2700000" algn="tl">
                    <a:srgbClr val="000000">
                      <a:alpha val="43137"/>
                    </a:srgbClr>
                  </a:outerShdw>
                </a:effectLst>
                <a:latin typeface="Goudy Old Style" panose="02020502050305020303" pitchFamily="18" charset="0"/>
              </a:rPr>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Administrative Action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8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Letter of Admonition (LOA)</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Memorandum of Agreement (MOA)</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Voluntary Surrender of DEA Registration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Order to Show Cause (OTSC)</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Revocation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Civil Actions Fines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t>
            </a:r>
            <a:r>
              <a:rPr lang="en-US" altLang="en-US" sz="2800" b="1" dirty="0">
                <a:effectLst>
                  <a:outerShdw blurRad="38100" dist="38100" dir="2700000" algn="tl">
                    <a:srgbClr val="000000">
                      <a:alpha val="43137"/>
                    </a:srgbClr>
                  </a:outerShdw>
                </a:effectLst>
                <a:latin typeface="Goudy Old Style" panose="02020502050305020303" pitchFamily="18" charset="0"/>
              </a:rPr>
              <a:t>$18,759.00 </a:t>
            </a:r>
            <a:r>
              <a:rPr lang="en-US" altLang="en-US" sz="2400" b="1" dirty="0">
                <a:effectLst>
                  <a:outerShdw blurRad="38100" dist="38100" dir="2700000" algn="tl">
                    <a:srgbClr val="000000">
                      <a:alpha val="43137"/>
                    </a:srgbClr>
                  </a:outerShdw>
                </a:effectLst>
                <a:latin typeface="Goudy Old Style" panose="02020502050305020303" pitchFamily="18" charset="0"/>
              </a:rPr>
              <a:t>per DEA record keeping violation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t>
            </a:r>
            <a:r>
              <a:rPr lang="en-US" altLang="en-US" sz="2800" b="1" dirty="0">
                <a:effectLst>
                  <a:outerShdw blurRad="38100" dist="38100" dir="2700000" algn="tl">
                    <a:srgbClr val="000000">
                      <a:alpha val="43137"/>
                    </a:srgbClr>
                  </a:outerShdw>
                </a:effectLst>
                <a:latin typeface="Goudy Old Style" panose="02020502050305020303" pitchFamily="18" charset="0"/>
              </a:rPr>
              <a:t>$80,850.00 </a:t>
            </a:r>
            <a:r>
              <a:rPr lang="en-US" altLang="en-US" sz="2400" b="1" dirty="0">
                <a:effectLst>
                  <a:outerShdw blurRad="38100" dist="38100" dir="2700000" algn="tl">
                    <a:srgbClr val="000000">
                      <a:alpha val="43137"/>
                    </a:srgbClr>
                  </a:outerShdw>
                </a:effectLst>
                <a:latin typeface="Goudy Old Style" panose="02020502050305020303" pitchFamily="18" charset="0"/>
              </a:rPr>
              <a:t>per controlled substance prescription violation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FEDERAL REGISTRAR</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Civil Monetary Penalty Adjustments for Inflation 2024</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(Revised February 12, 2024)</a:t>
            </a:r>
          </a:p>
        </p:txBody>
      </p:sp>
      <p:sp>
        <p:nvSpPr>
          <p:cNvPr id="10243" name="Slide Number Placeholder 1">
            <a:extLst>
              <a:ext uri="{FF2B5EF4-FFF2-40B4-BE49-F238E27FC236}">
                <a16:creationId xmlns:a16="http://schemas.microsoft.com/office/drawing/2014/main" id="{D065D946-CD34-5B9C-BAAE-FA0441C5A51E}"/>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DC23462-0F60-47EC-8204-70E8E84C12E1}" type="slidenum">
              <a:rPr lang="en-US" altLang="en-US" smtClean="0">
                <a:solidFill>
                  <a:srgbClr val="898989"/>
                </a:solidFill>
                <a:latin typeface="Calibri" panose="020F0502020204030204" pitchFamily="34" charset="0"/>
              </a:rPr>
              <a:pPr/>
              <a:t>11</a:t>
            </a:fld>
            <a:endParaRPr lang="en-US" altLang="en-US" dirty="0">
              <a:solidFill>
                <a:srgbClr val="898989"/>
              </a:solidFill>
              <a:latin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0888455-52EB-37D3-B5D5-D1098FDBBCD3}"/>
              </a:ext>
            </a:extLst>
          </p:cNvPr>
          <p:cNvSpPr>
            <a:spLocks noGrp="1"/>
          </p:cNvSpPr>
          <p:nvPr>
            <p:ph type="title"/>
          </p:nvPr>
        </p:nvSpPr>
        <p:spPr>
          <a:xfrm>
            <a:off x="76200" y="76200"/>
            <a:ext cx="8839200" cy="6507163"/>
          </a:xfrm>
        </p:spPr>
        <p:txBody>
          <a:bodyPr/>
          <a:lstStyle/>
          <a:p>
            <a:pPr>
              <a:defRPr/>
            </a:pPr>
            <a:r>
              <a:rPr lang="en-US" altLang="en-US" sz="2400" b="1" dirty="0">
                <a:effectLst>
                  <a:outerShdw blurRad="38100" dist="38100" dir="2700000" algn="tl">
                    <a:srgbClr val="000000">
                      <a:alpha val="43137"/>
                    </a:srgbClr>
                  </a:outerShdw>
                </a:effectLst>
                <a:latin typeface="Goudy Old Style" panose="02020502050305020303" pitchFamily="18" charset="0"/>
              </a:rPr>
              <a:t>DENIAL, REVOCATION, OR IMMEDIATE SUSPENSION OF A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DEA REGISTRATION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Materially falsified any DEA application or a DEA renewal registration</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(Review of the Four Liability Questions)</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Conviction of a felony relating to controlled substances or List I chemicals</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State registration suspended, revoked, denied or no longer authorized by the state</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Committed an act that would render registration to be inconsistent with the public interest</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Exclusion from participation in a program under Title 42, Section 1320A-7(a)</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Title 21 United States Code Part 824 (a) - Grounds</a:t>
            </a:r>
            <a:endParaRPr lang="en-US" altLang="en-US" sz="2400" b="1" dirty="0">
              <a:effectLst>
                <a:outerShdw blurRad="38100" dist="38100" dir="2700000" algn="tl">
                  <a:srgbClr val="000000">
                    <a:alpha val="43137"/>
                  </a:srgbClr>
                </a:outerShdw>
              </a:effectLst>
              <a:latin typeface="Goudy Old Style" panose="02020502050305020303" pitchFamily="18" charset="0"/>
            </a:endParaRPr>
          </a:p>
        </p:txBody>
      </p:sp>
      <p:sp>
        <p:nvSpPr>
          <p:cNvPr id="15363" name="Slide Number Placeholder 1">
            <a:extLst>
              <a:ext uri="{FF2B5EF4-FFF2-40B4-BE49-F238E27FC236}">
                <a16:creationId xmlns:a16="http://schemas.microsoft.com/office/drawing/2014/main" id="{664A43C7-2A24-B634-5F2D-CEF31DE25FF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58DBF6D-A551-4E9B-8650-216950631129}" type="slidenum">
              <a:rPr lang="en-US" altLang="en-US" smtClean="0">
                <a:solidFill>
                  <a:srgbClr val="898989"/>
                </a:solidFill>
                <a:latin typeface="Calibri" panose="020F0502020204030204" pitchFamily="34" charset="0"/>
              </a:rPr>
              <a:pPr/>
              <a:t>12</a:t>
            </a:fld>
            <a:endParaRPr lang="en-US" altLang="en-US" dirty="0">
              <a:solidFill>
                <a:srgbClr val="898989"/>
              </a:solidFill>
              <a:latin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5AC7F-E51A-EA3E-C43D-EC417408DAFC}"/>
              </a:ext>
            </a:extLst>
          </p:cNvPr>
          <p:cNvSpPr>
            <a:spLocks noGrp="1"/>
          </p:cNvSpPr>
          <p:nvPr>
            <p:ph type="title"/>
          </p:nvPr>
        </p:nvSpPr>
        <p:spPr>
          <a:xfrm>
            <a:off x="304800" y="136525"/>
            <a:ext cx="8458200" cy="6645275"/>
          </a:xfrm>
        </p:spPr>
        <p:txBody>
          <a:bodyPr/>
          <a:lstStyle/>
          <a:p>
            <a:r>
              <a:rPr lang="en-US" altLang="en-US" sz="4400" b="1" dirty="0">
                <a:effectLst>
                  <a:outerShdw blurRad="38100" dist="38100" dir="2700000" algn="tl">
                    <a:srgbClr val="000000">
                      <a:alpha val="43137"/>
                    </a:srgbClr>
                  </a:outerShdw>
                </a:effectLst>
                <a:latin typeface="Goudy Old Style" panose="02020502050305020303" pitchFamily="18" charset="0"/>
              </a:rPr>
              <a:t>DEA </a:t>
            </a:r>
            <a:br>
              <a:rPr lang="en-US" altLang="en-US" sz="4400" b="1" dirty="0">
                <a:effectLst>
                  <a:outerShdw blurRad="38100" dist="38100" dir="2700000" algn="tl">
                    <a:srgbClr val="000000">
                      <a:alpha val="43137"/>
                    </a:srgbClr>
                  </a:outerShdw>
                </a:effectLst>
                <a:latin typeface="Goudy Old Style" panose="02020502050305020303" pitchFamily="18" charset="0"/>
              </a:rPr>
            </a:br>
            <a:r>
              <a:rPr lang="en-US" altLang="en-US" sz="4400" b="1" dirty="0">
                <a:effectLst>
                  <a:outerShdw blurRad="38100" dist="38100" dir="2700000" algn="tl">
                    <a:srgbClr val="000000">
                      <a:alpha val="43137"/>
                    </a:srgbClr>
                  </a:outerShdw>
                </a:effectLst>
                <a:latin typeface="Goudy Old Style" panose="02020502050305020303" pitchFamily="18" charset="0"/>
              </a:rPr>
              <a:t>Definition of a Prescription</a:t>
            </a:r>
            <a:br>
              <a:rPr lang="en-US" altLang="en-US" sz="4400" b="1" dirty="0">
                <a:effectLst>
                  <a:outerShdw blurRad="38100" dist="38100" dir="2700000" algn="tl">
                    <a:srgbClr val="000000">
                      <a:alpha val="43137"/>
                    </a:srgbClr>
                  </a:outerShdw>
                </a:effectLst>
                <a:latin typeface="Goudy Old Style" panose="02020502050305020303" pitchFamily="18" charset="0"/>
              </a:rPr>
            </a:br>
            <a:r>
              <a:rPr lang="en-US" altLang="en-US" sz="1400" b="1" dirty="0">
                <a:effectLst>
                  <a:outerShdw blurRad="38100" dist="38100" dir="2700000" algn="tl">
                    <a:srgbClr val="000000">
                      <a:alpha val="43137"/>
                    </a:srgbClr>
                  </a:outerShdw>
                </a:effectLst>
                <a:latin typeface="Goudy Old Style" panose="02020502050305020303" pitchFamily="18" charset="0"/>
              </a:rPr>
              <a:t>  </a:t>
            </a:r>
            <a:r>
              <a:rPr lang="en-US" altLang="en-US" sz="4400" b="1" dirty="0">
                <a:effectLst>
                  <a:outerShdw blurRad="38100" dist="38100" dir="2700000" algn="tl">
                    <a:srgbClr val="000000">
                      <a:alpha val="43137"/>
                    </a:srgbClr>
                  </a:outerShdw>
                </a:effectLst>
                <a:latin typeface="Goudy Old Style" panose="02020502050305020303" pitchFamily="18" charset="0"/>
              </a:rPr>
              <a:t/>
            </a:r>
            <a:br>
              <a:rPr lang="en-US" altLang="en-US" sz="44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“Prescription means an order for medication which is dispensed to or for an ultimate user but does no include an order for medication which is dispensed for immediate administration to the ultimate user (e.g., an order to dispense a drug to a bed patient for immediate administration in a hospital is not a prescription).”</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6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4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Title 21, Code of Federal Regulations Part 1300.01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Definitions relating to controlled substances</a:t>
            </a:r>
            <a:endParaRPr lang="en-US" sz="2400" dirty="0"/>
          </a:p>
        </p:txBody>
      </p:sp>
      <p:sp>
        <p:nvSpPr>
          <p:cNvPr id="3" name="Slide Number Placeholder 2">
            <a:extLst>
              <a:ext uri="{FF2B5EF4-FFF2-40B4-BE49-F238E27FC236}">
                <a16:creationId xmlns:a16="http://schemas.microsoft.com/office/drawing/2014/main" id="{C0D0D0F8-9CA6-5B6B-FF55-634907D4628A}"/>
              </a:ext>
            </a:extLst>
          </p:cNvPr>
          <p:cNvSpPr>
            <a:spLocks noGrp="1"/>
          </p:cNvSpPr>
          <p:nvPr>
            <p:ph type="sldNum" sz="quarter" idx="12"/>
          </p:nvPr>
        </p:nvSpPr>
        <p:spPr/>
        <p:txBody>
          <a:bodyPr/>
          <a:lstStyle/>
          <a:p>
            <a:pPr>
              <a:defRPr/>
            </a:pPr>
            <a:fld id="{E55E93F7-9CBB-4D4C-B96E-4B505F535D20}" type="slidenum">
              <a:rPr lang="en-US" altLang="en-US" smtClean="0"/>
              <a:pPr>
                <a:defRPr/>
              </a:pPr>
              <a:t>13</a:t>
            </a:fld>
            <a:endParaRPr lang="en-US" altLang="en-US" dirty="0"/>
          </a:p>
        </p:txBody>
      </p:sp>
    </p:spTree>
    <p:extLst>
      <p:ext uri="{BB962C8B-B14F-4D97-AF65-F5344CB8AC3E}">
        <p14:creationId xmlns:p14="http://schemas.microsoft.com/office/powerpoint/2010/main" val="732808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CF32C44-57EE-38DB-FD1E-2CFA1E3AC849}"/>
              </a:ext>
            </a:extLst>
          </p:cNvPr>
          <p:cNvSpPr>
            <a:spLocks noGrp="1"/>
          </p:cNvSpPr>
          <p:nvPr>
            <p:ph type="title"/>
          </p:nvPr>
        </p:nvSpPr>
        <p:spPr>
          <a:xfrm>
            <a:off x="152400" y="136525"/>
            <a:ext cx="8839200" cy="6584950"/>
          </a:xfrm>
        </p:spPr>
        <p:txBody>
          <a:bodyPr/>
          <a:lstStyle/>
          <a:p>
            <a:pPr>
              <a:defRPr/>
            </a:pPr>
            <a:r>
              <a:rPr lang="en-US" sz="2400" b="1" dirty="0">
                <a:effectLst>
                  <a:outerShdw blurRad="38100" dist="38100" dir="2700000" algn="tl">
                    <a:srgbClr val="C0C0C0"/>
                  </a:outerShdw>
                </a:effectLst>
                <a:latin typeface="Goudy Old Style" pitchFamily="18" charset="0"/>
              </a:rPr>
              <a:t>PURPOSE OF ISSUE OF PRESCRIPTION</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“A prescription for a controlled substance to be effective must be issued for a </a:t>
            </a:r>
            <a:r>
              <a:rPr lang="en-US" sz="2400" b="1" u="sng" dirty="0">
                <a:effectLst>
                  <a:outerShdw blurRad="38100" dist="38100" dir="2700000" algn="tl">
                    <a:srgbClr val="C0C0C0"/>
                  </a:outerShdw>
                </a:effectLst>
                <a:latin typeface="Goudy Old Style" pitchFamily="18" charset="0"/>
              </a:rPr>
              <a:t>legitimate medical purpose </a:t>
            </a:r>
            <a:r>
              <a:rPr lang="en-US" sz="2400" b="1" dirty="0">
                <a:effectLst>
                  <a:outerShdw blurRad="38100" dist="38100" dir="2700000" algn="tl">
                    <a:srgbClr val="C0C0C0"/>
                  </a:outerShdw>
                </a:effectLst>
                <a:latin typeface="Goudy Old Style" pitchFamily="18" charset="0"/>
              </a:rPr>
              <a:t>by an individual practitioner acting in the </a:t>
            </a:r>
            <a:r>
              <a:rPr lang="en-US" sz="2400" b="1" u="sng" dirty="0">
                <a:effectLst>
                  <a:outerShdw blurRad="38100" dist="38100" dir="2700000" algn="tl">
                    <a:srgbClr val="C0C0C0"/>
                  </a:outerShdw>
                </a:effectLst>
                <a:latin typeface="Goudy Old Style" pitchFamily="18" charset="0"/>
              </a:rPr>
              <a:t>usual course </a:t>
            </a:r>
            <a:r>
              <a:rPr lang="en-US" sz="2400" b="1" dirty="0">
                <a:effectLst>
                  <a:outerShdw blurRad="38100" dist="38100" dir="2700000" algn="tl">
                    <a:srgbClr val="C0C0C0"/>
                  </a:outerShdw>
                </a:effectLst>
                <a:latin typeface="Goudy Old Style" pitchFamily="18" charset="0"/>
              </a:rPr>
              <a:t>of his </a:t>
            </a:r>
            <a:r>
              <a:rPr lang="en-US" sz="2400" b="1" u="sng" dirty="0">
                <a:effectLst>
                  <a:outerShdw blurRad="38100" dist="38100" dir="2700000" algn="tl">
                    <a:srgbClr val="C0C0C0"/>
                  </a:outerShdw>
                </a:effectLst>
                <a:latin typeface="Goudy Old Style" pitchFamily="18" charset="0"/>
              </a:rPr>
              <a:t>professional practice</a:t>
            </a:r>
            <a:r>
              <a:rPr lang="en-US" sz="2400" b="1" dirty="0">
                <a:effectLst>
                  <a:outerShdw blurRad="38100" dist="38100" dir="2700000" algn="tl">
                    <a:srgbClr val="C0C0C0"/>
                  </a:outerShdw>
                </a:effectLst>
                <a:latin typeface="Goudy Old Style" pitchFamily="18" charset="0"/>
              </a:rPr>
              <a:t>. The </a:t>
            </a:r>
            <a:r>
              <a:rPr lang="en-US" sz="2400" b="1" u="sng" dirty="0">
                <a:effectLst>
                  <a:outerShdw blurRad="38100" dist="38100" dir="2700000" algn="tl">
                    <a:srgbClr val="C0C0C0"/>
                  </a:outerShdw>
                </a:effectLst>
                <a:latin typeface="Goudy Old Style" pitchFamily="18" charset="0"/>
              </a:rPr>
              <a:t>responsibility</a:t>
            </a:r>
            <a:r>
              <a:rPr lang="en-US" sz="2400" b="1" dirty="0">
                <a:effectLst>
                  <a:outerShdw blurRad="38100" dist="38100" dir="2700000" algn="tl">
                    <a:srgbClr val="C0C0C0"/>
                  </a:outerShdw>
                </a:effectLst>
                <a:latin typeface="Goudy Old Style" pitchFamily="18" charset="0"/>
              </a:rPr>
              <a:t> for the </a:t>
            </a:r>
            <a:r>
              <a:rPr lang="en-US" sz="2400" b="1" u="sng" dirty="0">
                <a:effectLst>
                  <a:outerShdw blurRad="38100" dist="38100" dir="2700000" algn="tl">
                    <a:srgbClr val="C0C0C0"/>
                  </a:outerShdw>
                </a:effectLst>
                <a:latin typeface="Goudy Old Style" pitchFamily="18" charset="0"/>
              </a:rPr>
              <a:t>proper</a:t>
            </a:r>
            <a:r>
              <a:rPr lang="en-US" sz="2400" b="1" dirty="0">
                <a:effectLst>
                  <a:outerShdw blurRad="38100" dist="38100" dir="2700000" algn="tl">
                    <a:srgbClr val="C0C0C0"/>
                  </a:outerShdw>
                </a:effectLst>
                <a:latin typeface="Goudy Old Style" pitchFamily="18" charset="0"/>
              </a:rPr>
              <a:t> </a:t>
            </a:r>
            <a:r>
              <a:rPr lang="en-US" sz="2400" b="1" u="sng" dirty="0">
                <a:effectLst>
                  <a:outerShdw blurRad="38100" dist="38100" dir="2700000" algn="tl">
                    <a:srgbClr val="C0C0C0"/>
                  </a:outerShdw>
                </a:effectLst>
                <a:latin typeface="Goudy Old Style" pitchFamily="18" charset="0"/>
              </a:rPr>
              <a:t>prescribing</a:t>
            </a:r>
            <a:r>
              <a:rPr lang="en-US" sz="2400" b="1" dirty="0">
                <a:effectLst>
                  <a:outerShdw blurRad="38100" dist="38100" dir="2700000" algn="tl">
                    <a:srgbClr val="C0C0C0"/>
                  </a:outerShdw>
                </a:effectLst>
                <a:latin typeface="Goudy Old Style" pitchFamily="18" charset="0"/>
              </a:rPr>
              <a:t> and dispensing of controlled substances is upon the prescribing </a:t>
            </a:r>
            <a:r>
              <a:rPr lang="en-US" sz="2400" b="1" u="sng" dirty="0">
                <a:effectLst>
                  <a:outerShdw blurRad="38100" dist="38100" dir="2700000" algn="tl">
                    <a:srgbClr val="C0C0C0"/>
                  </a:outerShdw>
                </a:effectLst>
                <a:latin typeface="Goudy Old Style" pitchFamily="18" charset="0"/>
              </a:rPr>
              <a:t>practitioner</a:t>
            </a:r>
            <a:r>
              <a:rPr lang="en-US" sz="2400" b="1" dirty="0">
                <a:effectLst>
                  <a:outerShdw blurRad="38100" dist="38100" dir="2700000" algn="tl">
                    <a:srgbClr val="C0C0C0"/>
                  </a:outerShdw>
                </a:effectLst>
                <a:latin typeface="Goudy Old Style" pitchFamily="18" charset="0"/>
              </a:rPr>
              <a:t>, but a </a:t>
            </a:r>
            <a:r>
              <a:rPr lang="en-US" sz="2400" b="1" u="sng" dirty="0">
                <a:effectLst>
                  <a:outerShdw blurRad="38100" dist="38100" dir="2700000" algn="tl">
                    <a:srgbClr val="C0C0C0"/>
                  </a:outerShdw>
                </a:effectLst>
                <a:latin typeface="Goudy Old Style" pitchFamily="18" charset="0"/>
              </a:rPr>
              <a:t>corresponding responsibility </a:t>
            </a:r>
            <a:r>
              <a:rPr lang="en-US" sz="2400" b="1" dirty="0">
                <a:effectLst>
                  <a:outerShdw blurRad="38100" dist="38100" dir="2700000" algn="tl">
                    <a:srgbClr val="C0C0C0"/>
                  </a:outerShdw>
                </a:effectLst>
                <a:latin typeface="Goudy Old Style" pitchFamily="18" charset="0"/>
              </a:rPr>
              <a:t>rests with the </a:t>
            </a:r>
            <a:r>
              <a:rPr lang="en-US" sz="2400" b="1" u="sng" dirty="0">
                <a:effectLst>
                  <a:outerShdw blurRad="38100" dist="38100" dir="2700000" algn="tl">
                    <a:srgbClr val="C0C0C0"/>
                  </a:outerShdw>
                </a:effectLst>
                <a:latin typeface="Goudy Old Style" pitchFamily="18" charset="0"/>
              </a:rPr>
              <a:t>pharmacist</a:t>
            </a:r>
            <a:r>
              <a:rPr lang="en-US" sz="2400" b="1" dirty="0">
                <a:effectLst>
                  <a:outerShdw blurRad="38100" dist="38100" dir="2700000" algn="tl">
                    <a:srgbClr val="C0C0C0"/>
                  </a:outerShdw>
                </a:effectLst>
                <a:latin typeface="Goudy Old Style" pitchFamily="18" charset="0"/>
              </a:rPr>
              <a:t> who fills the prescription. An order purporting to be a prescription issued </a:t>
            </a:r>
            <a:r>
              <a:rPr lang="en-US" sz="2400" b="1" u="sng" dirty="0">
                <a:effectLst>
                  <a:outerShdw blurRad="38100" dist="38100" dir="2700000" algn="tl">
                    <a:srgbClr val="C0C0C0"/>
                  </a:outerShdw>
                </a:effectLst>
                <a:latin typeface="Goudy Old Style" pitchFamily="18" charset="0"/>
              </a:rPr>
              <a:t>not</a:t>
            </a:r>
            <a:r>
              <a:rPr lang="en-US" sz="2400" b="1" dirty="0">
                <a:effectLst>
                  <a:outerShdw blurRad="38100" dist="38100" dir="2700000" algn="tl">
                    <a:srgbClr val="C0C0C0"/>
                  </a:outerShdw>
                </a:effectLst>
                <a:latin typeface="Goudy Old Style" pitchFamily="18" charset="0"/>
              </a:rPr>
              <a:t> in the usual course of professional treatment or in legitimate and authorized research is not a prescription within the meaning and intent of section 309 of the Act (</a:t>
            </a:r>
            <a:r>
              <a:rPr lang="en-US" sz="2400" b="1" dirty="0">
                <a:solidFill>
                  <a:srgbClr val="FF0000"/>
                </a:solidFill>
                <a:effectLst>
                  <a:outerShdw blurRad="38100" dist="38100" dir="2700000" algn="tl">
                    <a:srgbClr val="C0C0C0"/>
                  </a:outerShdw>
                </a:effectLst>
                <a:latin typeface="Goudy Old Style" pitchFamily="18" charset="0"/>
                <a:hlinkClick r:id="rId3" action="ppaction://hlinkfile"/>
              </a:rPr>
              <a:t>21 U.S.C. 829</a:t>
            </a:r>
            <a:r>
              <a:rPr lang="en-US" sz="2400" b="1" dirty="0">
                <a:effectLst>
                  <a:outerShdw blurRad="38100" dist="38100" dir="2700000" algn="tl">
                    <a:srgbClr val="C0C0C0"/>
                  </a:outerShdw>
                </a:effectLst>
                <a:latin typeface="Goudy Old Style" pitchFamily="18" charset="0"/>
              </a:rPr>
              <a:t>) and the </a:t>
            </a:r>
            <a:r>
              <a:rPr lang="en-US" sz="2400" b="1" u="sng" dirty="0">
                <a:effectLst>
                  <a:outerShdw blurRad="38100" dist="38100" dir="2700000" algn="tl">
                    <a:srgbClr val="C0C0C0"/>
                  </a:outerShdw>
                </a:effectLst>
                <a:latin typeface="Goudy Old Style" pitchFamily="18" charset="0"/>
              </a:rPr>
              <a:t>person knowingly filling</a:t>
            </a:r>
            <a:r>
              <a:rPr lang="en-US" sz="2400" b="1" dirty="0">
                <a:effectLst>
                  <a:outerShdw blurRad="38100" dist="38100" dir="2700000" algn="tl">
                    <a:srgbClr val="C0C0C0"/>
                  </a:outerShdw>
                </a:effectLst>
                <a:latin typeface="Goudy Old Style" pitchFamily="18" charset="0"/>
              </a:rPr>
              <a:t> such a purported prescription, as well as the </a:t>
            </a:r>
            <a:r>
              <a:rPr lang="en-US" sz="2400" b="1" u="sng" dirty="0">
                <a:effectLst>
                  <a:outerShdw blurRad="38100" dist="38100" dir="2700000" algn="tl">
                    <a:srgbClr val="C0C0C0"/>
                  </a:outerShdw>
                </a:effectLst>
                <a:latin typeface="Goudy Old Style" pitchFamily="18" charset="0"/>
              </a:rPr>
              <a:t>person issuing it</a:t>
            </a:r>
            <a:r>
              <a:rPr lang="en-US" sz="2400" b="1" dirty="0">
                <a:effectLst>
                  <a:outerShdw blurRad="38100" dist="38100" dir="2700000" algn="tl">
                    <a:srgbClr val="C0C0C0"/>
                  </a:outerShdw>
                </a:effectLst>
                <a:latin typeface="Goudy Old Style" pitchFamily="18" charset="0"/>
              </a:rPr>
              <a:t>, shall be subject to the penalties provided for violations of the provisions of law relating to controlled substances.”</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Title 21, Code of Federal Regulations Part 1306.04(a)</a:t>
            </a:r>
            <a:endParaRPr lang="en-US" altLang="en-US" sz="2400" b="1" dirty="0"/>
          </a:p>
        </p:txBody>
      </p:sp>
      <p:sp>
        <p:nvSpPr>
          <p:cNvPr id="13315" name="Slide Number Placeholder 1">
            <a:extLst>
              <a:ext uri="{FF2B5EF4-FFF2-40B4-BE49-F238E27FC236}">
                <a16:creationId xmlns:a16="http://schemas.microsoft.com/office/drawing/2014/main" id="{8C761302-4EB3-81B0-1295-84FBF449F80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AFB87D-25E0-4955-A6D6-568A354A8F28}" type="slidenum">
              <a:rPr lang="en-US" altLang="en-US" smtClean="0">
                <a:solidFill>
                  <a:srgbClr val="898989"/>
                </a:solidFill>
                <a:latin typeface="Calibri" panose="020F0502020204030204" pitchFamily="34" charset="0"/>
              </a:rPr>
              <a:pPr/>
              <a:t>14</a:t>
            </a:fld>
            <a:endParaRPr lang="en-US" altLang="en-US" dirty="0">
              <a:solidFill>
                <a:srgbClr val="898989"/>
              </a:solidFill>
              <a:latin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7E3CA-3F92-AE85-32BA-2E5086116119}"/>
              </a:ext>
            </a:extLst>
          </p:cNvPr>
          <p:cNvSpPr>
            <a:spLocks noGrp="1"/>
          </p:cNvSpPr>
          <p:nvPr>
            <p:ph type="title"/>
          </p:nvPr>
        </p:nvSpPr>
        <p:spPr>
          <a:xfrm>
            <a:off x="457200" y="274638"/>
            <a:ext cx="8229600" cy="6278562"/>
          </a:xfrm>
        </p:spPr>
        <p:txBody>
          <a:bodyPr/>
          <a:lstStyle/>
          <a:p>
            <a:r>
              <a:rPr lang="en-US" sz="2800" b="1" dirty="0">
                <a:effectLst>
                  <a:outerShdw blurRad="38100" dist="38100" dir="2700000" algn="tl">
                    <a:srgbClr val="C0C0C0"/>
                  </a:outerShdw>
                </a:effectLst>
                <a:latin typeface="Goudy Old Style" pitchFamily="18" charset="0"/>
              </a:rPr>
              <a:t>MANNER OF ISSUANCE PRESCRIPTION</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“All prescriptions for controlled substances shall be dated as of, and signed on, the day when issued </a:t>
            </a:r>
            <a:r>
              <a:rPr lang="en-US" sz="2800" b="1" u="sng" dirty="0">
                <a:effectLst>
                  <a:outerShdw blurRad="38100" dist="38100" dir="2700000" algn="tl">
                    <a:srgbClr val="C0C0C0"/>
                  </a:outerShdw>
                </a:effectLst>
                <a:latin typeface="Goudy Old Style" pitchFamily="18" charset="0"/>
              </a:rPr>
              <a:t>and</a:t>
            </a:r>
            <a:r>
              <a:rPr lang="en-US" sz="2800" b="1" dirty="0">
                <a:effectLst>
                  <a:outerShdw blurRad="38100" dist="38100" dir="2700000" algn="tl">
                    <a:srgbClr val="C0C0C0"/>
                  </a:outerShdw>
                </a:effectLst>
                <a:latin typeface="Goudy Old Style" pitchFamily="18" charset="0"/>
              </a:rPr>
              <a:t> shall bear the full name and address of the patient, the drug name, strength, dosage form, quantity prescribed, direction for use, and the name, address and registration number of the practitioner.”</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Title 21, Code of Federal Regulations Part 1306.05(a)</a:t>
            </a:r>
            <a:endParaRPr lang="en-US" sz="2800" b="1" dirty="0"/>
          </a:p>
        </p:txBody>
      </p:sp>
      <p:sp>
        <p:nvSpPr>
          <p:cNvPr id="3" name="Slide Number Placeholder 2">
            <a:extLst>
              <a:ext uri="{FF2B5EF4-FFF2-40B4-BE49-F238E27FC236}">
                <a16:creationId xmlns:a16="http://schemas.microsoft.com/office/drawing/2014/main" id="{DD05B59C-5568-54B3-E980-68000FF46ED6}"/>
              </a:ext>
            </a:extLst>
          </p:cNvPr>
          <p:cNvSpPr>
            <a:spLocks noGrp="1"/>
          </p:cNvSpPr>
          <p:nvPr>
            <p:ph type="sldNum" sz="quarter" idx="12"/>
          </p:nvPr>
        </p:nvSpPr>
        <p:spPr/>
        <p:txBody>
          <a:bodyPr/>
          <a:lstStyle/>
          <a:p>
            <a:pPr>
              <a:defRPr/>
            </a:pPr>
            <a:fld id="{E55E93F7-9CBB-4D4C-B96E-4B505F535D20}" type="slidenum">
              <a:rPr lang="en-US" altLang="en-US" smtClean="0"/>
              <a:pPr>
                <a:defRPr/>
              </a:pPr>
              <a:t>15</a:t>
            </a:fld>
            <a:endParaRPr lang="en-US" altLang="en-US" dirty="0"/>
          </a:p>
        </p:txBody>
      </p:sp>
    </p:spTree>
    <p:extLst>
      <p:ext uri="{BB962C8B-B14F-4D97-AF65-F5344CB8AC3E}">
        <p14:creationId xmlns:p14="http://schemas.microsoft.com/office/powerpoint/2010/main" val="2765687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2C55AD1-A9CC-FA84-145C-0B516311F4E0}"/>
              </a:ext>
            </a:extLst>
          </p:cNvPr>
          <p:cNvSpPr>
            <a:spLocks noGrp="1"/>
          </p:cNvSpPr>
          <p:nvPr>
            <p:ph type="title"/>
          </p:nvPr>
        </p:nvSpPr>
        <p:spPr>
          <a:xfrm>
            <a:off x="228600" y="274638"/>
            <a:ext cx="8763000" cy="6354762"/>
          </a:xfrm>
        </p:spPr>
        <p:txBody>
          <a:bodyPr/>
          <a:lstStyle/>
          <a:p>
            <a:pPr>
              <a:defRPr/>
            </a:pPr>
            <a:r>
              <a:rPr lang="en-US" altLang="en-US" sz="2800" b="1" dirty="0">
                <a:effectLst>
                  <a:outerShdw blurRad="38100" dist="38100" dir="2700000" algn="tl">
                    <a:srgbClr val="000000">
                      <a:alpha val="43137"/>
                    </a:srgbClr>
                  </a:outerShdw>
                </a:effectLst>
                <a:latin typeface="Goudy Old Style" panose="02020502050305020303" pitchFamily="18" charset="0"/>
              </a:rPr>
              <a:t>ALLEGATIONS THAT TRIGGER A DEA INSPECTION</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1800" b="1" dirty="0">
                <a:effectLst>
                  <a:outerShdw blurRad="38100" dist="38100" dir="2700000" algn="tl">
                    <a:srgbClr val="000000">
                      <a:alpha val="43137"/>
                    </a:srgbClr>
                  </a:outerShdw>
                </a:effectLst>
                <a:latin typeface="Goudy Old Style" panose="02020502050305020303" pitchFamily="18" charset="0"/>
              </a:rPr>
              <a:t>  </a:t>
            </a:r>
            <a:r>
              <a:rPr lang="en-US" altLang="en-US" sz="2800" dirty="0">
                <a:effectLst>
                  <a:outerShdw blurRad="38100" dist="38100" dir="2700000" algn="tl">
                    <a:srgbClr val="000000">
                      <a:alpha val="43137"/>
                    </a:srgbClr>
                  </a:outerShdw>
                </a:effectLst>
                <a:latin typeface="Goudy Old Style" panose="02020502050305020303" pitchFamily="18" charset="0"/>
              </a:rPr>
              <a:t/>
            </a:r>
            <a:br>
              <a:rPr lang="en-US" altLang="en-US" sz="28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Allegations from State regulatory entities that focus on the over-prescribing or questionable dispensing of controlled substances.</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 complaint from a family members that a patient became addicted to controlled substances prescribed or dispensed to them. </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A complaint from a family member that a patient is diverting their prescribed and dispensed controlled substance medications.</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The arrest of a patient who diverted their controlled substance prescription who now will cooperate with law enforcement.</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t>
            </a:r>
            <a:br>
              <a:rPr lang="en-US" altLang="en-US" sz="2400" dirty="0">
                <a:effectLst>
                  <a:outerShdw blurRad="38100" dist="38100" dir="2700000" algn="tl">
                    <a:srgbClr val="000000">
                      <a:alpha val="43137"/>
                    </a:srgbClr>
                  </a:outerShdw>
                </a:effectLst>
                <a:latin typeface="Goudy Old Style" panose="02020502050305020303" pitchFamily="18" charset="0"/>
              </a:rPr>
            </a:br>
            <a:r>
              <a:rPr lang="en-US" altLang="en-US" sz="2400" dirty="0">
                <a:effectLst>
                  <a:outerShdw blurRad="38100" dist="38100" dir="2700000" algn="tl">
                    <a:srgbClr val="000000">
                      <a:alpha val="43137"/>
                    </a:srgbClr>
                  </a:outerShdw>
                </a:effectLst>
                <a:latin typeface="Goudy Old Style" panose="02020502050305020303" pitchFamily="18" charset="0"/>
              </a:rPr>
              <a:t>- A community complaint or allegation that a medical clinic or pharmacy  is a “Pill Mill”</a:t>
            </a:r>
            <a:endParaRPr lang="en-US" altLang="en-US" sz="2400" dirty="0">
              <a:effectLst>
                <a:outerShdw blurRad="38100" dist="38100" dir="2700000" algn="tl">
                  <a:srgbClr val="000000">
                    <a:alpha val="43137"/>
                  </a:srgbClr>
                </a:outerShdw>
              </a:effectLst>
            </a:endParaRPr>
          </a:p>
        </p:txBody>
      </p:sp>
      <p:sp>
        <p:nvSpPr>
          <p:cNvPr id="14339" name="Slide Number Placeholder 1">
            <a:extLst>
              <a:ext uri="{FF2B5EF4-FFF2-40B4-BE49-F238E27FC236}">
                <a16:creationId xmlns:a16="http://schemas.microsoft.com/office/drawing/2014/main" id="{C9F47811-FAC7-0FE0-FA15-5E8657FD611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C0530A4-DABE-4344-821C-EB236360EA7C}" type="slidenum">
              <a:rPr lang="en-US" altLang="en-US" smtClean="0">
                <a:solidFill>
                  <a:srgbClr val="898989"/>
                </a:solidFill>
                <a:latin typeface="Calibri" panose="020F0502020204030204" pitchFamily="34" charset="0"/>
              </a:rPr>
              <a:pPr/>
              <a:t>16</a:t>
            </a:fld>
            <a:endParaRPr lang="en-US" altLang="en-US" dirty="0">
              <a:solidFill>
                <a:srgbClr val="898989"/>
              </a:solidFill>
              <a:latin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3E20DEE-29E4-0B06-696C-35137A185B87}"/>
              </a:ext>
            </a:extLst>
          </p:cNvPr>
          <p:cNvSpPr>
            <a:spLocks noGrp="1"/>
          </p:cNvSpPr>
          <p:nvPr>
            <p:ph type="title"/>
          </p:nvPr>
        </p:nvSpPr>
        <p:spPr>
          <a:xfrm>
            <a:off x="228600" y="274637"/>
            <a:ext cx="8763000" cy="6446837"/>
          </a:xfrm>
        </p:spPr>
        <p:txBody>
          <a:bodyPr/>
          <a:lstStyle/>
          <a:p>
            <a:pPr>
              <a:defRPr/>
            </a:pPr>
            <a:r>
              <a:rPr lang="en-US" altLang="en-US" sz="3600" b="1" dirty="0">
                <a:effectLst>
                  <a:outerShdw blurRad="38100" dist="38100" dir="2700000" algn="tl">
                    <a:srgbClr val="000000">
                      <a:alpha val="43137"/>
                    </a:srgbClr>
                  </a:outerShdw>
                </a:effectLst>
                <a:latin typeface="Goudy Old Style" panose="02020502050305020303" pitchFamily="18" charset="0"/>
              </a:rPr>
              <a:t>FOCUS OF A DEA INSPECTION</a:t>
            </a:r>
            <a:br>
              <a:rPr lang="en-US" altLang="en-US" sz="3600" b="1" dirty="0">
                <a:effectLst>
                  <a:outerShdw blurRad="38100" dist="38100" dir="2700000" algn="tl">
                    <a:srgbClr val="000000">
                      <a:alpha val="43137"/>
                    </a:srgbClr>
                  </a:outerShdw>
                </a:effectLst>
                <a:latin typeface="Goudy Old Style" panose="02020502050305020303" pitchFamily="18" charset="0"/>
              </a:rPr>
            </a:br>
            <a:r>
              <a:rPr lang="en-US" altLang="en-US" sz="3600" b="1" dirty="0">
                <a:effectLst>
                  <a:outerShdw blurRad="38100" dist="38100" dir="2700000" algn="tl">
                    <a:srgbClr val="000000">
                      <a:alpha val="43137"/>
                    </a:srgbClr>
                  </a:outerShdw>
                </a:effectLst>
                <a:latin typeface="Goudy Old Style" panose="02020502050305020303" pitchFamily="18" charset="0"/>
              </a:rPr>
              <a:t>(Practitioner)</a:t>
            </a:r>
            <a:br>
              <a:rPr lang="en-US" altLang="en-US" sz="3600" b="1" dirty="0">
                <a:effectLst>
                  <a:outerShdw blurRad="38100" dist="38100" dir="2700000" algn="tl">
                    <a:srgbClr val="000000">
                      <a:alpha val="43137"/>
                    </a:srgbClr>
                  </a:outerShdw>
                </a:effectLst>
                <a:latin typeface="Goudy Old Style" panose="02020502050305020303" pitchFamily="18" charset="0"/>
              </a:rPr>
            </a:br>
            <a:r>
              <a:rPr lang="en-US" altLang="en-US" sz="1600" b="1" dirty="0">
                <a:effectLst>
                  <a:outerShdw blurRad="38100" dist="38100" dir="2700000" algn="tl">
                    <a:srgbClr val="000000">
                      <a:alpha val="43137"/>
                    </a:srgbClr>
                  </a:outerShdw>
                </a:effectLst>
                <a:latin typeface="Goudy Old Style" panose="02020502050305020303" pitchFamily="18" charset="0"/>
              </a:rPr>
              <a:t>   </a:t>
            </a:r>
            <a:r>
              <a:rPr lang="en-US" altLang="en-US" sz="3600" b="1" dirty="0">
                <a:effectLst>
                  <a:outerShdw blurRad="38100" dist="38100" dir="2700000" algn="tl">
                    <a:srgbClr val="000000">
                      <a:alpha val="43137"/>
                    </a:srgbClr>
                  </a:outerShdw>
                </a:effectLst>
                <a:latin typeface="Goudy Old Style" panose="02020502050305020303" pitchFamily="18" charset="0"/>
              </a:rPr>
              <a:t/>
            </a:r>
            <a:br>
              <a:rPr lang="en-US" altLang="en-US" sz="36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Diversion of Controlled Substances</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br>
              <a:rPr lang="en-US" altLang="en-US" sz="1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Diversion by Employees (Receptionist)</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Drug Seeker/Doctor Shopper Patients</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Patient Medical Charts</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Necessity for a Controlled Substance Prescription</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(Especially an Opioid)</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3200" b="1" dirty="0">
                <a:effectLst>
                  <a:outerShdw blurRad="38100" dist="38100" dir="2700000" algn="tl">
                    <a:srgbClr val="000000">
                      <a:alpha val="43137"/>
                    </a:srgbClr>
                  </a:outerShdw>
                </a:effectLst>
                <a:latin typeface="Goudy Old Style" panose="02020502050305020303" pitchFamily="18" charset="0"/>
              </a:rPr>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 Pill Mill Allegations</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(Pharmacist or Public)</a:t>
            </a:r>
            <a:endParaRPr lang="en-US" altLang="en-US" sz="3200" b="1" dirty="0">
              <a:effectLst>
                <a:outerShdw blurRad="38100" dist="38100" dir="2700000" algn="tl">
                  <a:srgbClr val="000000">
                    <a:alpha val="43137"/>
                  </a:srgbClr>
                </a:outerShdw>
              </a:effectLst>
            </a:endParaRPr>
          </a:p>
        </p:txBody>
      </p:sp>
      <p:sp>
        <p:nvSpPr>
          <p:cNvPr id="12291" name="Slide Number Placeholder 1">
            <a:extLst>
              <a:ext uri="{FF2B5EF4-FFF2-40B4-BE49-F238E27FC236}">
                <a16:creationId xmlns:a16="http://schemas.microsoft.com/office/drawing/2014/main" id="{6ACCAE2E-ED32-3CF0-3016-753D225BAF9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AAF2512-A56E-4C75-8996-AB50D0F07A61}" type="slidenum">
              <a:rPr lang="en-US" altLang="en-US" smtClean="0">
                <a:solidFill>
                  <a:srgbClr val="898989"/>
                </a:solidFill>
                <a:latin typeface="Calibri" panose="020F0502020204030204" pitchFamily="34" charset="0"/>
              </a:rPr>
              <a:pPr/>
              <a:t>17</a:t>
            </a:fld>
            <a:endParaRPr lang="en-US" altLang="en-US" dirty="0">
              <a:solidFill>
                <a:srgbClr val="898989"/>
              </a:solidFill>
              <a:latin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C9905-A40F-80C9-D908-F5E49F40D8A6}"/>
              </a:ext>
            </a:extLst>
          </p:cNvPr>
          <p:cNvSpPr>
            <a:spLocks noGrp="1"/>
          </p:cNvSpPr>
          <p:nvPr>
            <p:ph type="title"/>
          </p:nvPr>
        </p:nvSpPr>
        <p:spPr>
          <a:xfrm>
            <a:off x="152400" y="274637"/>
            <a:ext cx="8763000" cy="6446837"/>
          </a:xfrm>
        </p:spPr>
        <p:txBody>
          <a:bodyPr/>
          <a:lstStyle/>
          <a:p>
            <a:r>
              <a:rPr lang="en-US" altLang="en-US" sz="2800" b="1" dirty="0">
                <a:effectLst>
                  <a:outerShdw blurRad="38100" dist="38100" dir="2700000" algn="tl">
                    <a:srgbClr val="000000">
                      <a:alpha val="43137"/>
                    </a:srgbClr>
                  </a:outerShdw>
                </a:effectLst>
                <a:latin typeface="Goudy Old Style" panose="02020502050305020303" pitchFamily="18" charset="0"/>
              </a:rPr>
              <a:t>FOCUS OF A DEA INSPECTION</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800" b="1" dirty="0">
                <a:effectLst>
                  <a:outerShdw blurRad="38100" dist="38100" dir="2700000" algn="tl">
                    <a:srgbClr val="000000">
                      <a:alpha val="43137"/>
                    </a:srgbClr>
                  </a:outerShdw>
                </a:effectLst>
                <a:latin typeface="Goudy Old Style" panose="02020502050305020303" pitchFamily="18" charset="0"/>
              </a:rPr>
              <a:t>(Pharmacy)</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800" b="1" dirty="0">
                <a:effectLst>
                  <a:outerShdw blurRad="38100" dist="38100" dir="2700000" algn="tl">
                    <a:srgbClr val="000000">
                      <a:alpha val="43137"/>
                    </a:srgbClr>
                  </a:outerShdw>
                </a:effectLst>
                <a:latin typeface="Goudy Old Style" panose="02020502050305020303" pitchFamily="18" charset="0"/>
              </a:rPr>
              <a:t>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Inspection and Audit</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(DEA Required Records and Inventory)</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Question a Pharmacist’s </a:t>
            </a:r>
            <a:r>
              <a:rPr lang="en-US" altLang="en-US" sz="2400" b="1" u="sng" dirty="0">
                <a:effectLst>
                  <a:outerShdw blurRad="38100" dist="38100" dir="2700000" algn="tl">
                    <a:srgbClr val="000000">
                      <a:alpha val="43137"/>
                    </a:srgbClr>
                  </a:outerShdw>
                </a:effectLst>
                <a:latin typeface="Goudy Old Style" panose="02020502050305020303" pitchFamily="18" charset="0"/>
              </a:rPr>
              <a:t>Corresponding Responsibilities</a:t>
            </a:r>
            <a:r>
              <a:rPr lang="en-US" altLang="en-US" sz="2400" b="1" dirty="0">
                <a:effectLst>
                  <a:outerShdw blurRad="38100" dist="38100" dir="2700000" algn="tl">
                    <a:srgbClr val="000000">
                      <a:alpha val="43137"/>
                    </a:srgbClr>
                  </a:outerShdw>
                </a:effectLst>
                <a:latin typeface="Goudy Old Style" panose="02020502050305020303" pitchFamily="18" charset="0"/>
              </a:rPr>
              <a:t> When Filling Controlled Substance Prescriptions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Question a Pharmacy </a:t>
            </a:r>
            <a:r>
              <a:rPr lang="en-US" altLang="en-US" sz="2400" b="1" u="sng" dirty="0">
                <a:effectLst>
                  <a:outerShdw blurRad="38100" dist="38100" dir="2700000" algn="tl">
                    <a:srgbClr val="000000">
                      <a:alpha val="43137"/>
                    </a:srgbClr>
                  </a:outerShdw>
                </a:effectLst>
                <a:latin typeface="Goudy Old Style" panose="02020502050305020303" pitchFamily="18" charset="0"/>
              </a:rPr>
              <a:t>Due Diligence </a:t>
            </a:r>
            <a:r>
              <a:rPr lang="en-US" altLang="en-US" sz="2400" b="1" dirty="0">
                <a:effectLst>
                  <a:outerShdw blurRad="38100" dist="38100" dir="2700000" algn="tl">
                    <a:srgbClr val="000000">
                      <a:alpha val="43137"/>
                    </a:srgbClr>
                  </a:outerShdw>
                </a:effectLst>
                <a:latin typeface="Goudy Old Style" panose="02020502050305020303" pitchFamily="18" charset="0"/>
              </a:rPr>
              <a:t>Policy to Determine the Necessity of a Controlled Substances Prescription Dispensed by a Pharmacist</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Wholesaler Who Closed a Pharmacy Controlled Substance Account and Reported to the DEA</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Suspicious Order Reporting System (SORS)</a:t>
            </a:r>
            <a:endParaRPr lang="en-US" sz="2400" b="1" dirty="0"/>
          </a:p>
        </p:txBody>
      </p:sp>
      <p:sp>
        <p:nvSpPr>
          <p:cNvPr id="3" name="Slide Number Placeholder 2">
            <a:extLst>
              <a:ext uri="{FF2B5EF4-FFF2-40B4-BE49-F238E27FC236}">
                <a16:creationId xmlns:a16="http://schemas.microsoft.com/office/drawing/2014/main" id="{350EFE87-0F44-8BA7-F781-19817A6FEB04}"/>
              </a:ext>
            </a:extLst>
          </p:cNvPr>
          <p:cNvSpPr>
            <a:spLocks noGrp="1"/>
          </p:cNvSpPr>
          <p:nvPr>
            <p:ph type="sldNum" sz="quarter" idx="12"/>
          </p:nvPr>
        </p:nvSpPr>
        <p:spPr/>
        <p:txBody>
          <a:bodyPr/>
          <a:lstStyle/>
          <a:p>
            <a:pPr>
              <a:defRPr/>
            </a:pPr>
            <a:fld id="{E55E93F7-9CBB-4D4C-B96E-4B505F535D20}" type="slidenum">
              <a:rPr lang="en-US" altLang="en-US" smtClean="0"/>
              <a:pPr>
                <a:defRPr/>
              </a:pPr>
              <a:t>18</a:t>
            </a:fld>
            <a:endParaRPr lang="en-US" altLang="en-US" dirty="0"/>
          </a:p>
        </p:txBody>
      </p:sp>
    </p:spTree>
    <p:extLst>
      <p:ext uri="{BB962C8B-B14F-4D97-AF65-F5344CB8AC3E}">
        <p14:creationId xmlns:p14="http://schemas.microsoft.com/office/powerpoint/2010/main" val="138909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99B97-D145-244A-23BC-2AA0525CF6A6}"/>
              </a:ext>
            </a:extLst>
          </p:cNvPr>
          <p:cNvSpPr>
            <a:spLocks noGrp="1"/>
          </p:cNvSpPr>
          <p:nvPr>
            <p:ph type="title"/>
          </p:nvPr>
        </p:nvSpPr>
        <p:spPr>
          <a:xfrm>
            <a:off x="152400" y="274638"/>
            <a:ext cx="8763000" cy="6278562"/>
          </a:xfrm>
        </p:spPr>
        <p:txBody>
          <a:bodyPr/>
          <a:lstStyle/>
          <a:p>
            <a:r>
              <a:rPr lang="en-US" altLang="en-US" sz="2400" b="1" dirty="0">
                <a:effectLst>
                  <a:outerShdw blurRad="38100" dist="38100" dir="2700000" algn="tl">
                    <a:srgbClr val="000000">
                      <a:alpha val="43137"/>
                    </a:srgbClr>
                  </a:outerShdw>
                </a:effectLst>
                <a:latin typeface="Goudy Old Style" panose="02020502050305020303" pitchFamily="18" charset="0"/>
              </a:rPr>
              <a:t>CORRESPONDING RESPONSIBILITIES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RECOMMENDATION FOR A PHARMACIST</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(DEA QUESTIONS OF A PRESCRIBER AND WHAT YOU SHOULD KNOW)</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800" b="1" dirty="0">
                <a:effectLst>
                  <a:outerShdw blurRad="38100" dist="38100" dir="2700000" algn="tl">
                    <a:srgbClr val="000000">
                      <a:alpha val="43137"/>
                    </a:srgbClr>
                  </a:outerShdw>
                </a:effectLst>
                <a:latin typeface="Goudy Old Style" panose="02020502050305020303" pitchFamily="18" charset="0"/>
              </a:rPr>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8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The Prescriber’s Medical Education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The Prescriber’s Field of Medicine</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The Prescriber’s Board Certification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State Discipline Actions Against Prescribers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(Controlled Substance Only)</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REAL SAMPLE – Pennsylvania pharmacist filling opioids prescriptions for a prescriber whose education, field of medicine and board certification are in Anatomic Pathology. </a:t>
            </a:r>
            <a:endParaRPr lang="en-US" sz="2800" dirty="0"/>
          </a:p>
        </p:txBody>
      </p:sp>
      <p:sp>
        <p:nvSpPr>
          <p:cNvPr id="3" name="Slide Number Placeholder 2">
            <a:extLst>
              <a:ext uri="{FF2B5EF4-FFF2-40B4-BE49-F238E27FC236}">
                <a16:creationId xmlns:a16="http://schemas.microsoft.com/office/drawing/2014/main" id="{74BB1287-1872-CEBA-E845-E0C88FB34DD2}"/>
              </a:ext>
            </a:extLst>
          </p:cNvPr>
          <p:cNvSpPr>
            <a:spLocks noGrp="1"/>
          </p:cNvSpPr>
          <p:nvPr>
            <p:ph type="sldNum" sz="quarter" idx="12"/>
          </p:nvPr>
        </p:nvSpPr>
        <p:spPr/>
        <p:txBody>
          <a:bodyPr/>
          <a:lstStyle/>
          <a:p>
            <a:pPr>
              <a:defRPr/>
            </a:pPr>
            <a:fld id="{E55E93F7-9CBB-4D4C-B96E-4B505F535D20}" type="slidenum">
              <a:rPr lang="en-US" altLang="en-US" smtClean="0"/>
              <a:pPr>
                <a:defRPr/>
              </a:pPr>
              <a:t>19</a:t>
            </a:fld>
            <a:endParaRPr lang="en-US" altLang="en-US" dirty="0"/>
          </a:p>
        </p:txBody>
      </p:sp>
    </p:spTree>
    <p:extLst>
      <p:ext uri="{BB962C8B-B14F-4D97-AF65-F5344CB8AC3E}">
        <p14:creationId xmlns:p14="http://schemas.microsoft.com/office/powerpoint/2010/main" val="339088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a:extLst>
              <a:ext uri="{FF2B5EF4-FFF2-40B4-BE49-F238E27FC236}">
                <a16:creationId xmlns:a16="http://schemas.microsoft.com/office/drawing/2014/main" id="{C326FF42-C9CF-1FD4-4024-75A34057B4A6}"/>
              </a:ext>
            </a:extLst>
          </p:cNvPr>
          <p:cNvSpPr>
            <a:spLocks noGrp="1"/>
          </p:cNvSpPr>
          <p:nvPr>
            <p:ph type="title"/>
          </p:nvPr>
        </p:nvSpPr>
        <p:spPr>
          <a:xfrm>
            <a:off x="457200" y="274638"/>
            <a:ext cx="8229600" cy="6430962"/>
          </a:xfrm>
        </p:spPr>
        <p:txBody>
          <a:bodyPr/>
          <a:lstStyle/>
          <a:p>
            <a:pPr>
              <a:defRPr/>
            </a:pPr>
            <a:r>
              <a:rPr lang="en-US" altLang="en-US" b="1" dirty="0">
                <a:effectLst>
                  <a:outerShdw blurRad="38100" dist="38100" dir="2700000" algn="tl">
                    <a:srgbClr val="000000">
                      <a:alpha val="43137"/>
                    </a:srgbClr>
                  </a:outerShdw>
                </a:effectLst>
                <a:latin typeface="Goudy Old Style" panose="02020502050305020303" pitchFamily="18" charset="0"/>
              </a:rPr>
              <a:t>Presenters:</a:t>
            </a:r>
            <a:br>
              <a:rPr lang="en-US" altLang="en-US" b="1" dirty="0">
                <a:effectLst>
                  <a:outerShdw blurRad="38100" dist="38100" dir="2700000" algn="tl">
                    <a:srgbClr val="000000">
                      <a:alpha val="43137"/>
                    </a:srgbClr>
                  </a:outerShdw>
                </a:effectLst>
                <a:latin typeface="Goudy Old Style" panose="02020502050305020303" pitchFamily="18" charset="0"/>
              </a:rPr>
            </a:br>
            <a:r>
              <a:rPr lang="en-US" altLang="en-US" sz="3600" b="1" dirty="0">
                <a:effectLst>
                  <a:outerShdw blurRad="38100" dist="38100" dir="2700000" algn="tl">
                    <a:srgbClr val="000000">
                      <a:alpha val="43137"/>
                    </a:srgbClr>
                  </a:outerShdw>
                </a:effectLst>
                <a:latin typeface="Goudy Old Style" panose="02020502050305020303" pitchFamily="18" charset="0"/>
              </a:rPr>
              <a:t> </a:t>
            </a:r>
            <a:r>
              <a:rPr lang="en-US" altLang="en-US" b="1" dirty="0">
                <a:effectLst>
                  <a:outerShdw blurRad="38100" dist="38100" dir="2700000" algn="tl">
                    <a:srgbClr val="000000">
                      <a:alpha val="43137"/>
                    </a:srgbClr>
                  </a:outerShdw>
                </a:effectLst>
                <a:latin typeface="Goudy Old Style" panose="02020502050305020303" pitchFamily="18" charset="0"/>
              </a:rPr>
              <a:t/>
            </a:r>
            <a:br>
              <a:rPr lang="en-US" altLang="en-US"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Carlos M. Aquino,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Compliance Consultant &amp; Founder PharmaDiversion LLC</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b="1" dirty="0">
                <a:effectLst>
                  <a:outerShdw blurRad="38100" dist="38100" dir="2700000" algn="tl">
                    <a:srgbClr val="000000">
                      <a:alpha val="43137"/>
                    </a:srgbClr>
                  </a:outerShdw>
                </a:effectLst>
                <a:latin typeface="Goudy Old Style" panose="02020502050305020303" pitchFamily="18" charset="0"/>
              </a:rPr>
              <a:t/>
            </a:r>
            <a:br>
              <a:rPr lang="en-US" altLang="en-US"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James R. Schiffer, R.Ph. Esq. </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Partner</a:t>
            </a:r>
            <a:br>
              <a:rPr lang="en-US" altLang="en-US" sz="3200" b="1" dirty="0">
                <a:effectLst>
                  <a:outerShdw blurRad="38100" dist="38100" dir="2700000" algn="tl">
                    <a:srgbClr val="000000">
                      <a:alpha val="43137"/>
                    </a:srgbClr>
                  </a:outerShdw>
                </a:effectLst>
                <a:latin typeface="Goudy Old Style" panose="02020502050305020303" pitchFamily="18" charset="0"/>
              </a:rPr>
            </a:br>
            <a:r>
              <a:rPr lang="en-US" altLang="en-US" sz="3200" b="1" dirty="0">
                <a:effectLst>
                  <a:outerShdw blurRad="38100" dist="38100" dir="2700000" algn="tl">
                    <a:srgbClr val="000000">
                      <a:alpha val="43137"/>
                    </a:srgbClr>
                  </a:outerShdw>
                </a:effectLst>
                <a:latin typeface="Goudy Old Style" panose="02020502050305020303" pitchFamily="18" charset="0"/>
              </a:rPr>
              <a:t>Allegaert Berger &amp; Vogel LLP</a:t>
            </a:r>
          </a:p>
        </p:txBody>
      </p:sp>
      <p:sp>
        <p:nvSpPr>
          <p:cNvPr id="5123" name="Slide Number Placeholder 1">
            <a:extLst>
              <a:ext uri="{FF2B5EF4-FFF2-40B4-BE49-F238E27FC236}">
                <a16:creationId xmlns:a16="http://schemas.microsoft.com/office/drawing/2014/main" id="{FDDEB60D-02DE-B341-1058-D6BB4836DAC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98A8EBF-564F-4661-BDAB-06F67C0BED46}" type="slidenum">
              <a:rPr lang="en-US" altLang="en-US" smtClean="0">
                <a:solidFill>
                  <a:srgbClr val="898989"/>
                </a:solidFill>
                <a:latin typeface="Calibri" panose="020F0502020204030204" pitchFamily="34" charset="0"/>
              </a:rPr>
              <a:pPr/>
              <a:t>2</a:t>
            </a:fld>
            <a:endParaRPr lang="en-US" altLang="en-US" dirty="0">
              <a:solidFill>
                <a:srgbClr val="898989"/>
              </a:solidFill>
              <a:latin typeface="Calibri" panose="020F050202020403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D068E493-6C48-D055-DBBE-05BF07763110}"/>
              </a:ext>
            </a:extLst>
          </p:cNvPr>
          <p:cNvSpPr>
            <a:spLocks noGrp="1"/>
          </p:cNvSpPr>
          <p:nvPr>
            <p:ph type="title"/>
          </p:nvPr>
        </p:nvSpPr>
        <p:spPr>
          <a:xfrm>
            <a:off x="152400" y="152399"/>
            <a:ext cx="8839200" cy="6569075"/>
          </a:xfrm>
        </p:spPr>
        <p:txBody>
          <a:bodyPr/>
          <a:lstStyle/>
          <a:p>
            <a:pPr eaLnBrk="1" hangingPunct="1">
              <a:defRPr/>
            </a:pPr>
            <a:r>
              <a:rPr lang="en-US" altLang="en-US" sz="2400" b="1" dirty="0">
                <a:effectLst>
                  <a:outerShdw blurRad="38100" dist="38100" dir="2700000" algn="tl">
                    <a:srgbClr val="000000">
                      <a:alpha val="43137"/>
                    </a:srgbClr>
                  </a:outerShdw>
                </a:effectLst>
                <a:latin typeface="Goudy Old Style" panose="02020502050305020303" pitchFamily="18" charset="0"/>
              </a:rPr>
              <a:t>FOCUS OF A DEA INSPECTION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(PRESCRIBERS AND PHARMACIES)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000" b="1" dirty="0">
                <a:effectLst>
                  <a:outerShdw blurRad="38100" dist="38100" dir="2700000" algn="tl">
                    <a:srgbClr val="000000">
                      <a:alpha val="43137"/>
                    </a:srgbClr>
                  </a:outerShdw>
                </a:effectLst>
                <a:latin typeface="Goudy Old Style" panose="02020502050305020303" pitchFamily="18" charset="0"/>
              </a:rPr>
              <a:t/>
            </a:r>
            <a:br>
              <a:rPr lang="en-US" altLang="en-US" sz="20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Prescriptions written or filled earlier than the previous prescription for the same controlled substance</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If a patient profile done through the State PDMP Program</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The necessity of prescriptions that includes an opioid and a benzo</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Prescribing of Buprenorphine for opioid use disorder (Telemedicine)</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 review of the 90 Morphine Milligram Equivalent (“MME”) requirements for opioid prescriptions (Check with your state 90 MME regulations)</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The prescribing or dispensing of an immediate release opioid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(Break Though Pain)</a:t>
            </a:r>
            <a:endParaRPr lang="en-US" altLang="en-US" sz="2400" b="1" dirty="0">
              <a:latin typeface="Goudy Old Style" panose="02020502050305020303" pitchFamily="18" charset="0"/>
            </a:endParaRPr>
          </a:p>
        </p:txBody>
      </p:sp>
      <p:sp>
        <p:nvSpPr>
          <p:cNvPr id="16387" name="Slide Number Placeholder 1">
            <a:extLst>
              <a:ext uri="{FF2B5EF4-FFF2-40B4-BE49-F238E27FC236}">
                <a16:creationId xmlns:a16="http://schemas.microsoft.com/office/drawing/2014/main" id="{B5FDCFEA-E958-0F43-20AC-FDD4E38927FF}"/>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961639D-0928-4808-8100-BD6626B8B494}" type="slidenum">
              <a:rPr lang="en-US" altLang="en-US" smtClean="0">
                <a:solidFill>
                  <a:srgbClr val="898989"/>
                </a:solidFill>
                <a:latin typeface="Calibri" panose="020F0502020204030204" pitchFamily="34" charset="0"/>
              </a:rPr>
              <a:pPr/>
              <a:t>20</a:t>
            </a:fld>
            <a:endParaRPr lang="en-US" altLang="en-US" dirty="0">
              <a:solidFill>
                <a:srgbClr val="898989"/>
              </a:solidFill>
              <a:latin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F5D71-F493-3408-D1C5-523C006DE0F8}"/>
              </a:ext>
            </a:extLst>
          </p:cNvPr>
          <p:cNvSpPr>
            <a:spLocks noGrp="1"/>
          </p:cNvSpPr>
          <p:nvPr>
            <p:ph type="title"/>
          </p:nvPr>
        </p:nvSpPr>
        <p:spPr>
          <a:xfrm>
            <a:off x="228600" y="274638"/>
            <a:ext cx="8763000" cy="6202362"/>
          </a:xfrm>
        </p:spPr>
        <p:txBody>
          <a:bodyPr/>
          <a:lstStyle/>
          <a:p>
            <a:r>
              <a:rPr lang="en-US" sz="3200" b="1" dirty="0">
                <a:solidFill>
                  <a:srgbClr val="042B4C"/>
                </a:solidFill>
                <a:effectLst>
                  <a:outerShdw blurRad="38100" dist="38100" dir="2700000" algn="tl">
                    <a:srgbClr val="000000">
                      <a:alpha val="43137"/>
                    </a:srgbClr>
                  </a:outerShdw>
                </a:effectLst>
                <a:latin typeface="Goudy Old Style" panose="02020502050305020303" pitchFamily="18" charset="0"/>
              </a:rPr>
              <a:t>“Third Temporary Extension of Covid-19 Telemedicine Flexibilities for Prescription of Controlled Medications”</a:t>
            </a:r>
            <a:br>
              <a:rPr lang="en-US" sz="3200" b="1"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1600" b="1" dirty="0">
                <a:solidFill>
                  <a:srgbClr val="042B4C"/>
                </a:solidFill>
                <a:effectLst>
                  <a:outerShdw blurRad="38100" dist="38100" dir="2700000" algn="tl">
                    <a:srgbClr val="000000">
                      <a:alpha val="43137"/>
                    </a:srgbClr>
                  </a:outerShdw>
                </a:effectLst>
                <a:latin typeface="Goudy Old Style" panose="02020502050305020303" pitchFamily="18" charset="0"/>
              </a:rPr>
              <a:t> </a:t>
            </a:r>
            <a:r>
              <a:rPr lang="en-US" sz="3200" b="1" dirty="0">
                <a:solidFill>
                  <a:srgbClr val="042B4C"/>
                </a:solidFill>
                <a:effectLst>
                  <a:outerShdw blurRad="38100" dist="38100" dir="2700000" algn="tl">
                    <a:srgbClr val="000000">
                      <a:alpha val="43137"/>
                    </a:srgbClr>
                  </a:outerShdw>
                </a:effectLst>
                <a:latin typeface="Goudy Old Style" panose="02020502050305020303" pitchFamily="18" charset="0"/>
              </a:rPr>
              <a:t/>
            </a:r>
            <a:br>
              <a:rPr lang="en-US" sz="3200" b="1"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3200" b="1" dirty="0">
                <a:solidFill>
                  <a:srgbClr val="042B4C"/>
                </a:solidFill>
                <a:effectLst>
                  <a:outerShdw blurRad="38100" dist="38100" dir="2700000" algn="tl">
                    <a:srgbClr val="000000">
                      <a:alpha val="43137"/>
                    </a:srgbClr>
                  </a:outerShdw>
                </a:effectLst>
                <a:latin typeface="Goudy Old Style" panose="02020502050305020303" pitchFamily="18" charset="0"/>
              </a:rPr>
              <a:t>D</a:t>
            </a:r>
            <a: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t>EA and HHS Extend Telemedicine Flexibilities through the end of 2025</a:t>
            </a:r>
            <a:b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t/>
            </a:r>
            <a:b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t>Our Recommendations</a:t>
            </a:r>
            <a:b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1600" b="1" i="0" dirty="0">
                <a:solidFill>
                  <a:srgbClr val="042B4C"/>
                </a:solidFill>
                <a:effectLst>
                  <a:outerShdw blurRad="38100" dist="38100" dir="2700000" algn="tl">
                    <a:srgbClr val="000000">
                      <a:alpha val="43137"/>
                    </a:srgbClr>
                  </a:outerShdw>
                </a:effectLst>
                <a:latin typeface="Goudy Old Style" panose="02020502050305020303" pitchFamily="18" charset="0"/>
              </a:rPr>
              <a:t> </a:t>
            </a:r>
            <a: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t/>
            </a:r>
            <a:br>
              <a:rPr lang="en-US" sz="32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t>- Maintain a Patient/Doctor Relationship</a:t>
            </a:r>
            <a:b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t>- Initial Patient Visit at Your Office</a:t>
            </a:r>
            <a:b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t>- See Patient Every 90 Days</a:t>
            </a:r>
            <a:b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br>
            <a:r>
              <a:rPr lang="en-US" sz="2800" b="1" i="0" dirty="0">
                <a:solidFill>
                  <a:srgbClr val="042B4C"/>
                </a:solidFill>
                <a:effectLst>
                  <a:outerShdw blurRad="38100" dist="38100" dir="2700000" algn="tl">
                    <a:srgbClr val="000000">
                      <a:alpha val="43137"/>
                    </a:srgbClr>
                  </a:outerShdw>
                </a:effectLst>
                <a:latin typeface="Goudy Old Style" panose="02020502050305020303" pitchFamily="18" charset="0"/>
              </a:rPr>
              <a:t>- Maintain a Complete &amp; Accurate Medical Chart</a:t>
            </a:r>
            <a:endParaRPr lang="en-US" sz="2800" dirty="0"/>
          </a:p>
        </p:txBody>
      </p:sp>
      <p:sp>
        <p:nvSpPr>
          <p:cNvPr id="3" name="Slide Number Placeholder 2">
            <a:extLst>
              <a:ext uri="{FF2B5EF4-FFF2-40B4-BE49-F238E27FC236}">
                <a16:creationId xmlns:a16="http://schemas.microsoft.com/office/drawing/2014/main" id="{F642ED35-A35A-1779-A18C-B099529A3764}"/>
              </a:ext>
            </a:extLst>
          </p:cNvPr>
          <p:cNvSpPr>
            <a:spLocks noGrp="1"/>
          </p:cNvSpPr>
          <p:nvPr>
            <p:ph type="sldNum" sz="quarter" idx="12"/>
          </p:nvPr>
        </p:nvSpPr>
        <p:spPr/>
        <p:txBody>
          <a:bodyPr/>
          <a:lstStyle/>
          <a:p>
            <a:pPr>
              <a:defRPr/>
            </a:pPr>
            <a:fld id="{E55E93F7-9CBB-4D4C-B96E-4B505F535D20}" type="slidenum">
              <a:rPr lang="en-US" altLang="en-US" smtClean="0"/>
              <a:pPr>
                <a:defRPr/>
              </a:pPr>
              <a:t>21</a:t>
            </a:fld>
            <a:endParaRPr lang="en-US" altLang="en-US" dirty="0"/>
          </a:p>
        </p:txBody>
      </p:sp>
    </p:spTree>
    <p:extLst>
      <p:ext uri="{BB962C8B-B14F-4D97-AF65-F5344CB8AC3E}">
        <p14:creationId xmlns:p14="http://schemas.microsoft.com/office/powerpoint/2010/main" val="2714101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A97EA-B9AB-1FC2-8EB8-3E2982CA720D}"/>
              </a:ext>
            </a:extLst>
          </p:cNvPr>
          <p:cNvSpPr>
            <a:spLocks noGrp="1"/>
          </p:cNvSpPr>
          <p:nvPr>
            <p:ph type="title"/>
          </p:nvPr>
        </p:nvSpPr>
        <p:spPr>
          <a:xfrm>
            <a:off x="76200" y="274638"/>
            <a:ext cx="8839200" cy="6081712"/>
          </a:xfrm>
        </p:spPr>
        <p:txBody>
          <a:bodyPr/>
          <a:lstStyle/>
          <a:p>
            <a:r>
              <a:rPr lang="en-US" b="1" dirty="0">
                <a:effectLst>
                  <a:outerShdw blurRad="38100" dist="38100" dir="2700000" algn="tl">
                    <a:srgbClr val="000000">
                      <a:alpha val="43137"/>
                    </a:srgbClr>
                  </a:outerShdw>
                </a:effectLst>
                <a:latin typeface="Goudy Old Style" pitchFamily="18" charset="0"/>
              </a:rPr>
              <a:t>SUPPLER’S DUE DILIGENCE</a:t>
            </a:r>
            <a:r>
              <a:rPr lang="en-US" b="1" dirty="0">
                <a:solidFill>
                  <a:srgbClr val="FFFF00"/>
                </a:solidFill>
                <a:effectLst>
                  <a:outerShdw blurRad="38100" dist="38100" dir="2700000" algn="tl">
                    <a:srgbClr val="000000">
                      <a:alpha val="43137"/>
                    </a:srgbClr>
                  </a:outerShdw>
                </a:effectLst>
                <a:latin typeface="Goudy Old Style" pitchFamily="18" charset="0"/>
              </a:rPr>
              <a:t/>
            </a:r>
            <a:br>
              <a:rPr lang="en-US" b="1" dirty="0">
                <a:solidFill>
                  <a:srgbClr val="FFFF00"/>
                </a:solidFill>
                <a:effectLst>
                  <a:outerShdw blurRad="38100" dist="38100" dir="2700000" algn="tl">
                    <a:srgbClr val="000000">
                      <a:alpha val="43137"/>
                    </a:srgbClr>
                  </a:outerShdw>
                </a:effectLst>
                <a:latin typeface="Goudy Old Style" pitchFamily="18" charset="0"/>
              </a:rPr>
            </a:br>
            <a:r>
              <a:rPr lang="en-US" sz="2000" b="1" dirty="0">
                <a:solidFill>
                  <a:srgbClr val="FFFF00"/>
                </a:solidFill>
                <a:effectLst>
                  <a:outerShdw blurRad="38100" dist="38100" dir="2700000" algn="tl">
                    <a:srgbClr val="000000">
                      <a:alpha val="43137"/>
                    </a:srgbClr>
                  </a:outerShdw>
                </a:effectLst>
                <a:latin typeface="Goudy Old Style" pitchFamily="18" charset="0"/>
              </a:rPr>
              <a:t> </a:t>
            </a:r>
            <a:r>
              <a:rPr lang="en-US" b="1" dirty="0">
                <a:solidFill>
                  <a:srgbClr val="FFFF00"/>
                </a:solidFill>
                <a:effectLst>
                  <a:outerShdw blurRad="38100" dist="38100" dir="2700000" algn="tl">
                    <a:srgbClr val="000000">
                      <a:alpha val="43137"/>
                    </a:srgbClr>
                  </a:outerShdw>
                </a:effectLst>
                <a:latin typeface="Goudy Old Style" pitchFamily="18" charset="0"/>
              </a:rPr>
              <a:t/>
            </a:r>
            <a:br>
              <a:rPr lang="en-US" b="1" dirty="0">
                <a:solidFill>
                  <a:srgbClr val="FFFF00"/>
                </a:solidFill>
                <a:effectLst>
                  <a:outerShdw blurRad="38100" dist="38100" dir="2700000" algn="tl">
                    <a:srgbClr val="000000">
                      <a:alpha val="43137"/>
                    </a:srgbClr>
                  </a:outerShdw>
                </a:effectLst>
                <a:latin typeface="Goudy Old Style" pitchFamily="18" charset="0"/>
              </a:rPr>
            </a:br>
            <a:r>
              <a:rPr lang="en-US" b="1" dirty="0">
                <a:solidFill>
                  <a:schemeClr val="tx1"/>
                </a:solidFill>
                <a:effectLst>
                  <a:outerShdw blurRad="38100" dist="38100" dir="2700000" algn="tl">
                    <a:srgbClr val="000000">
                      <a:alpha val="43137"/>
                    </a:srgbClr>
                  </a:outerShdw>
                </a:effectLst>
                <a:latin typeface="Goudy Old Style" pitchFamily="18" charset="0"/>
              </a:rPr>
              <a:t>To determine that all controlled substances purchased by a pharmacy from them are dispensed for legitimate medical purpose and to prevent and detect diversion of those controlled substances. </a:t>
            </a:r>
            <a:endParaRPr lang="en-US" dirty="0"/>
          </a:p>
        </p:txBody>
      </p:sp>
      <p:sp>
        <p:nvSpPr>
          <p:cNvPr id="3" name="Slide Number Placeholder 2">
            <a:extLst>
              <a:ext uri="{FF2B5EF4-FFF2-40B4-BE49-F238E27FC236}">
                <a16:creationId xmlns:a16="http://schemas.microsoft.com/office/drawing/2014/main" id="{BC6AAD14-8ADC-3001-F2F5-47B7FCBF561B}"/>
              </a:ext>
            </a:extLst>
          </p:cNvPr>
          <p:cNvSpPr>
            <a:spLocks noGrp="1"/>
          </p:cNvSpPr>
          <p:nvPr>
            <p:ph type="sldNum" sz="quarter" idx="12"/>
          </p:nvPr>
        </p:nvSpPr>
        <p:spPr/>
        <p:txBody>
          <a:bodyPr/>
          <a:lstStyle/>
          <a:p>
            <a:pPr>
              <a:defRPr/>
            </a:pPr>
            <a:fld id="{E55E93F7-9CBB-4D4C-B96E-4B505F535D20}" type="slidenum">
              <a:rPr lang="en-US" altLang="en-US" smtClean="0"/>
              <a:pPr>
                <a:defRPr/>
              </a:pPr>
              <a:t>22</a:t>
            </a:fld>
            <a:endParaRPr lang="en-US" altLang="en-US" dirty="0"/>
          </a:p>
        </p:txBody>
      </p:sp>
    </p:spTree>
    <p:extLst>
      <p:ext uri="{BB962C8B-B14F-4D97-AF65-F5344CB8AC3E}">
        <p14:creationId xmlns:p14="http://schemas.microsoft.com/office/powerpoint/2010/main" val="34647313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2D67C-D43B-F087-10EC-FF09F09D6936}"/>
              </a:ext>
            </a:extLst>
          </p:cNvPr>
          <p:cNvSpPr>
            <a:spLocks noGrp="1"/>
          </p:cNvSpPr>
          <p:nvPr>
            <p:ph type="title"/>
          </p:nvPr>
        </p:nvSpPr>
        <p:spPr>
          <a:xfrm>
            <a:off x="457200" y="274638"/>
            <a:ext cx="8229600" cy="6278562"/>
          </a:xfrm>
        </p:spPr>
        <p:txBody>
          <a:bodyPr/>
          <a:lstStyle/>
          <a:p>
            <a:r>
              <a:rPr lang="en-US" sz="2800" b="1" dirty="0">
                <a:effectLst>
                  <a:outerShdw blurRad="38100" dist="38100" dir="2700000" algn="tl">
                    <a:srgbClr val="000000">
                      <a:alpha val="43137"/>
                    </a:srgbClr>
                  </a:outerShdw>
                </a:effectLst>
                <a:latin typeface="Goudy Old Style" pitchFamily="18" charset="0"/>
              </a:rPr>
              <a:t>DISTRIBUTOR SETTLEMENT AGREEMENT</a:t>
            </a:r>
            <a:br>
              <a:rPr lang="en-US" sz="2800" b="1" dirty="0">
                <a:effectLst>
                  <a:outerShdw blurRad="38100" dist="38100" dir="2700000" algn="tl">
                    <a:srgbClr val="000000">
                      <a:alpha val="43137"/>
                    </a:srgbClr>
                  </a:outerShdw>
                </a:effectLst>
                <a:latin typeface="Goudy Old Style" pitchFamily="18" charset="0"/>
              </a:rPr>
            </a:br>
            <a:r>
              <a:rPr lang="en-US" sz="2800" b="1" dirty="0">
                <a:effectLst>
                  <a:outerShdw blurRad="38100" dist="38100" dir="2700000" algn="tl">
                    <a:srgbClr val="000000">
                      <a:alpha val="43137"/>
                    </a:srgbClr>
                  </a:outerShdw>
                </a:effectLst>
                <a:latin typeface="Goudy Old Style" pitchFamily="18" charset="0"/>
              </a:rPr>
              <a:t>Dated December 23, 2021</a:t>
            </a:r>
            <a:br>
              <a:rPr lang="en-US" sz="2800" b="1" dirty="0">
                <a:effectLst>
                  <a:outerShdw blurRad="38100" dist="38100" dir="2700000" algn="tl">
                    <a:srgbClr val="000000">
                      <a:alpha val="43137"/>
                    </a:srgbClr>
                  </a:outerShdw>
                </a:effectLst>
                <a:latin typeface="Goudy Old Style" pitchFamily="18" charset="0"/>
              </a:rPr>
            </a:br>
            <a:r>
              <a:rPr lang="en-US" sz="2800" b="1" dirty="0">
                <a:effectLst>
                  <a:outerShdw blurRad="38100" dist="38100" dir="2700000" algn="tl">
                    <a:srgbClr val="000000">
                      <a:alpha val="43137"/>
                    </a:srgbClr>
                  </a:outerShdw>
                </a:effectLst>
                <a:latin typeface="Goudy Old Style" pitchFamily="18" charset="0"/>
              </a:rPr>
              <a:t/>
            </a:r>
            <a:br>
              <a:rPr lang="en-US" sz="2800" b="1" dirty="0">
                <a:effectLst>
                  <a:outerShdw blurRad="38100" dist="38100" dir="2700000" algn="tl">
                    <a:srgbClr val="000000">
                      <a:alpha val="43137"/>
                    </a:srgbClr>
                  </a:outerShdw>
                </a:effectLst>
                <a:latin typeface="Goudy Old Style" pitchFamily="18" charset="0"/>
              </a:rPr>
            </a:br>
            <a:r>
              <a:rPr lang="en-US" sz="2800" b="1" dirty="0">
                <a:effectLst>
                  <a:outerShdw blurRad="38100" dist="38100" dir="2700000" algn="tl">
                    <a:srgbClr val="000000">
                      <a:alpha val="43137"/>
                    </a:srgbClr>
                  </a:outerShdw>
                </a:effectLst>
                <a:latin typeface="Goudy Old Style" pitchFamily="18" charset="0"/>
              </a:rPr>
              <a:t>AmerisourceBergen (Cencora) - $6.1 Billion</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Cardinal Health - $6.0 Billion</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McKesson – $7.4 Billion</a:t>
            </a:r>
            <a:endParaRPr lang="en-US" sz="2800" dirty="0"/>
          </a:p>
        </p:txBody>
      </p:sp>
      <p:sp>
        <p:nvSpPr>
          <p:cNvPr id="3" name="Slide Number Placeholder 2">
            <a:extLst>
              <a:ext uri="{FF2B5EF4-FFF2-40B4-BE49-F238E27FC236}">
                <a16:creationId xmlns:a16="http://schemas.microsoft.com/office/drawing/2014/main" id="{23471E30-248F-080F-E0CB-05FBC4AAE9F7}"/>
              </a:ext>
            </a:extLst>
          </p:cNvPr>
          <p:cNvSpPr>
            <a:spLocks noGrp="1"/>
          </p:cNvSpPr>
          <p:nvPr>
            <p:ph type="sldNum" sz="quarter" idx="12"/>
          </p:nvPr>
        </p:nvSpPr>
        <p:spPr/>
        <p:txBody>
          <a:bodyPr/>
          <a:lstStyle/>
          <a:p>
            <a:pPr>
              <a:defRPr/>
            </a:pPr>
            <a:fld id="{E55E93F7-9CBB-4D4C-B96E-4B505F535D20}" type="slidenum">
              <a:rPr lang="en-US" altLang="en-US" smtClean="0"/>
              <a:pPr>
                <a:defRPr/>
              </a:pPr>
              <a:t>23</a:t>
            </a:fld>
            <a:endParaRPr lang="en-US" altLang="en-US" dirty="0"/>
          </a:p>
        </p:txBody>
      </p:sp>
    </p:spTree>
    <p:extLst>
      <p:ext uri="{BB962C8B-B14F-4D97-AF65-F5344CB8AC3E}">
        <p14:creationId xmlns:p14="http://schemas.microsoft.com/office/powerpoint/2010/main" val="946755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0104E-434E-8ED6-C907-BD88FA714104}"/>
              </a:ext>
            </a:extLst>
          </p:cNvPr>
          <p:cNvSpPr>
            <a:spLocks noGrp="1"/>
          </p:cNvSpPr>
          <p:nvPr>
            <p:ph type="title"/>
          </p:nvPr>
        </p:nvSpPr>
        <p:spPr>
          <a:xfrm>
            <a:off x="457200" y="274638"/>
            <a:ext cx="8229600" cy="6202362"/>
          </a:xfrm>
        </p:spPr>
        <p:txBody>
          <a:bodyPr/>
          <a:lstStyle/>
          <a:p>
            <a:r>
              <a:rPr lang="en-US" sz="2800" b="1" dirty="0">
                <a:effectLst>
                  <a:outerShdw blurRad="38100" dist="38100" dir="2700000" algn="tl">
                    <a:srgbClr val="000000">
                      <a:alpha val="43137"/>
                    </a:srgbClr>
                  </a:outerShdw>
                </a:effectLst>
                <a:latin typeface="Goudy Old Style" pitchFamily="18" charset="0"/>
              </a:rPr>
              <a:t>SUPPLER’S DUE DILIGENCE</a:t>
            </a:r>
            <a:r>
              <a:rPr lang="en-US" sz="2800" b="1" dirty="0">
                <a:solidFill>
                  <a:srgbClr val="FFFF00"/>
                </a:solidFill>
                <a:effectLst>
                  <a:outerShdw blurRad="38100" dist="38100" dir="2700000" algn="tl">
                    <a:srgbClr val="000000">
                      <a:alpha val="43137"/>
                    </a:srgbClr>
                  </a:outerShdw>
                </a:effectLst>
                <a:latin typeface="Goudy Old Style" pitchFamily="18" charset="0"/>
              </a:rPr>
              <a:t/>
            </a:r>
            <a:br>
              <a:rPr lang="en-US" sz="2800" b="1" dirty="0">
                <a:solidFill>
                  <a:srgbClr val="FFFF00"/>
                </a:solidFill>
                <a:effectLst>
                  <a:outerShdw blurRad="38100" dist="38100" dir="2700000" algn="tl">
                    <a:srgbClr val="000000">
                      <a:alpha val="43137"/>
                    </a:srgbClr>
                  </a:outerShdw>
                </a:effectLst>
                <a:latin typeface="Goudy Old Style" pitchFamily="18" charset="0"/>
              </a:rPr>
            </a:br>
            <a:r>
              <a:rPr lang="en-US" sz="2800" b="1" dirty="0">
                <a:solidFill>
                  <a:srgbClr val="FFFF00"/>
                </a:solidFill>
                <a:effectLst>
                  <a:outerShdw blurRad="38100" dist="38100" dir="2700000" algn="tl">
                    <a:srgbClr val="000000">
                      <a:alpha val="43137"/>
                    </a:srgbClr>
                  </a:outerShdw>
                </a:effectLst>
                <a:latin typeface="Goudy Old Style" pitchFamily="18" charset="0"/>
              </a:rPr>
              <a:t/>
            </a:r>
            <a:br>
              <a:rPr lang="en-US" sz="2800" b="1" dirty="0">
                <a:solidFill>
                  <a:srgbClr val="FFFF00"/>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Monitor the Sales of All Controlled Substances</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1100" b="1" dirty="0">
                <a:solidFill>
                  <a:schemeClr val="tx1"/>
                </a:solidFill>
                <a:effectLst>
                  <a:outerShdw blurRad="38100" dist="38100" dir="2700000" algn="tl">
                    <a:srgbClr val="000000">
                      <a:alpha val="43137"/>
                    </a:srgbClr>
                  </a:outerShdw>
                </a:effectLst>
                <a:latin typeface="Goudy Old Style" pitchFamily="18" charset="0"/>
              </a:rPr>
              <a:t> </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Request and Review a 90-Day Dispensing Report</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1100" b="1" dirty="0">
                <a:solidFill>
                  <a:schemeClr val="tx1"/>
                </a:solidFill>
                <a:effectLst>
                  <a:outerShdw blurRad="38100" dist="38100" dir="2700000" algn="tl">
                    <a:srgbClr val="000000">
                      <a:alpha val="43137"/>
                    </a:srgbClr>
                  </a:outerShdw>
                </a:effectLst>
                <a:latin typeface="Goudy Old Style" pitchFamily="18" charset="0"/>
              </a:rPr>
              <a:t> </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Question Purpose for a Prescription</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1100" b="1" dirty="0">
                <a:solidFill>
                  <a:schemeClr val="tx1"/>
                </a:solidFill>
                <a:effectLst>
                  <a:outerShdw blurRad="38100" dist="38100" dir="2700000" algn="tl">
                    <a:srgbClr val="000000">
                      <a:alpha val="43137"/>
                    </a:srgbClr>
                  </a:outerShdw>
                </a:effectLst>
                <a:latin typeface="Goudy Old Style" pitchFamily="18" charset="0"/>
              </a:rPr>
              <a:t> </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Conduct an On-Site Pharmacy Inspection</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1100" b="1" dirty="0">
                <a:solidFill>
                  <a:schemeClr val="tx1"/>
                </a:solidFill>
                <a:effectLst>
                  <a:outerShdw blurRad="38100" dist="38100" dir="2700000" algn="tl">
                    <a:srgbClr val="000000">
                      <a:alpha val="43137"/>
                    </a:srgbClr>
                  </a:outerShdw>
                </a:effectLst>
                <a:latin typeface="Goudy Old Style" pitchFamily="18" charset="0"/>
              </a:rPr>
              <a:t> </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Determine That No Diversion of Controlled Substances has Occurred at a Pharmacy</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1100" b="1" dirty="0">
                <a:solidFill>
                  <a:schemeClr val="tx1"/>
                </a:solidFill>
                <a:effectLst>
                  <a:outerShdw blurRad="38100" dist="38100" dir="2700000" algn="tl">
                    <a:srgbClr val="000000">
                      <a:alpha val="43137"/>
                    </a:srgbClr>
                  </a:outerShdw>
                </a:effectLst>
                <a:latin typeface="Goudy Old Style" pitchFamily="18" charset="0"/>
              </a:rPr>
              <a:t> </a:t>
            </a:r>
            <a:r>
              <a:rPr lang="en-US" sz="2800" b="1" dirty="0">
                <a:solidFill>
                  <a:schemeClr val="tx1"/>
                </a:solidFill>
                <a:effectLst>
                  <a:outerShdw blurRad="38100" dist="38100" dir="2700000" algn="tl">
                    <a:srgbClr val="000000">
                      <a:alpha val="43137"/>
                    </a:srgbClr>
                  </a:outerShdw>
                </a:effectLst>
                <a:latin typeface="Goudy Old Style" pitchFamily="18" charset="0"/>
              </a:rPr>
              <a:t/>
            </a:r>
            <a:br>
              <a:rPr lang="en-US" sz="2800" b="1" dirty="0">
                <a:solidFill>
                  <a:schemeClr val="tx1"/>
                </a:solidFill>
                <a:effectLst>
                  <a:outerShdw blurRad="38100" dist="38100" dir="2700000" algn="tl">
                    <a:srgbClr val="000000">
                      <a:alpha val="43137"/>
                    </a:srgbClr>
                  </a:outerShdw>
                </a:effectLst>
                <a:latin typeface="Goudy Old Style" pitchFamily="18" charset="0"/>
              </a:rPr>
            </a:br>
            <a:r>
              <a:rPr lang="en-US" sz="2800" b="1" dirty="0">
                <a:solidFill>
                  <a:schemeClr val="tx1"/>
                </a:solidFill>
                <a:effectLst>
                  <a:outerShdw blurRad="38100" dist="38100" dir="2700000" algn="tl">
                    <a:srgbClr val="000000">
                      <a:alpha val="43137"/>
                    </a:srgbClr>
                  </a:outerShdw>
                </a:effectLst>
                <a:latin typeface="Goudy Old Style" pitchFamily="18" charset="0"/>
              </a:rPr>
              <a:t>- Report Pharmacy as a Suspicious Orders through the DEA SORS</a:t>
            </a:r>
            <a:endParaRPr lang="en-US" sz="2800" dirty="0"/>
          </a:p>
        </p:txBody>
      </p:sp>
      <p:sp>
        <p:nvSpPr>
          <p:cNvPr id="3" name="Slide Number Placeholder 2">
            <a:extLst>
              <a:ext uri="{FF2B5EF4-FFF2-40B4-BE49-F238E27FC236}">
                <a16:creationId xmlns:a16="http://schemas.microsoft.com/office/drawing/2014/main" id="{31D39759-9AA1-DC12-F956-D44B1284F6A9}"/>
              </a:ext>
            </a:extLst>
          </p:cNvPr>
          <p:cNvSpPr>
            <a:spLocks noGrp="1"/>
          </p:cNvSpPr>
          <p:nvPr>
            <p:ph type="sldNum" sz="quarter" idx="12"/>
          </p:nvPr>
        </p:nvSpPr>
        <p:spPr/>
        <p:txBody>
          <a:bodyPr/>
          <a:lstStyle/>
          <a:p>
            <a:pPr>
              <a:defRPr/>
            </a:pPr>
            <a:fld id="{E55E93F7-9CBB-4D4C-B96E-4B505F535D20}" type="slidenum">
              <a:rPr lang="en-US" altLang="en-US" smtClean="0"/>
              <a:pPr>
                <a:defRPr/>
              </a:pPr>
              <a:t>24</a:t>
            </a:fld>
            <a:endParaRPr lang="en-US" altLang="en-US" dirty="0"/>
          </a:p>
        </p:txBody>
      </p:sp>
    </p:spTree>
    <p:extLst>
      <p:ext uri="{BB962C8B-B14F-4D97-AF65-F5344CB8AC3E}">
        <p14:creationId xmlns:p14="http://schemas.microsoft.com/office/powerpoint/2010/main" val="6213232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CF32C44-57EE-38DB-FD1E-2CFA1E3AC849}"/>
              </a:ext>
            </a:extLst>
          </p:cNvPr>
          <p:cNvSpPr>
            <a:spLocks noGrp="1"/>
          </p:cNvSpPr>
          <p:nvPr>
            <p:ph type="title"/>
          </p:nvPr>
        </p:nvSpPr>
        <p:spPr>
          <a:xfrm>
            <a:off x="152400" y="136525"/>
            <a:ext cx="8839200" cy="6584950"/>
          </a:xfrm>
        </p:spPr>
        <p:txBody>
          <a:bodyPr/>
          <a:lstStyle/>
          <a:p>
            <a:pPr>
              <a:defRPr/>
            </a:pPr>
            <a:r>
              <a:rPr lang="en-US" sz="2400" b="1" dirty="0">
                <a:effectLst>
                  <a:outerShdw blurRad="38100" dist="38100" dir="2700000" algn="tl">
                    <a:srgbClr val="C0C0C0"/>
                  </a:outerShdw>
                </a:effectLst>
                <a:latin typeface="Goudy Old Style" pitchFamily="18" charset="0"/>
              </a:rPr>
              <a:t>“REMEMBER”</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PURPOSE OF ISSUE OF PRESCRIPTION</a:t>
            </a:r>
            <a:br>
              <a:rPr lang="en-US" sz="2400" b="1" dirty="0">
                <a:effectLst>
                  <a:outerShdw blurRad="38100" dist="38100" dir="2700000" algn="tl">
                    <a:srgbClr val="C0C0C0"/>
                  </a:outerShdw>
                </a:effectLst>
                <a:latin typeface="Goudy Old Style" pitchFamily="18" charset="0"/>
              </a:rPr>
            </a:br>
            <a:r>
              <a:rPr lang="en-US" sz="1400" b="1" dirty="0">
                <a:effectLst>
                  <a:outerShdw blurRad="38100" dist="38100" dir="2700000" algn="tl">
                    <a:srgbClr val="C0C0C0"/>
                  </a:outerShdw>
                </a:effectLst>
                <a:latin typeface="Goudy Old Style" pitchFamily="18" charset="0"/>
              </a:rPr>
              <a:t>   </a:t>
            </a:r>
            <a:r>
              <a:rPr lang="en-US" sz="2400" b="1" dirty="0">
                <a:effectLst>
                  <a:outerShdw blurRad="38100" dist="38100" dir="2700000" algn="tl">
                    <a:srgbClr val="C0C0C0"/>
                  </a:outerShdw>
                </a:effectLst>
                <a:latin typeface="Goudy Old Style" pitchFamily="18" charset="0"/>
              </a:rPr>
              <a:t/>
            </a:r>
            <a:br>
              <a:rPr lang="en-US" sz="24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“A prescription for a controlled substance to be effective must be issued for a </a:t>
            </a:r>
            <a:r>
              <a:rPr lang="en-US" sz="2000" b="1" u="sng" dirty="0">
                <a:effectLst>
                  <a:outerShdw blurRad="38100" dist="38100" dir="2700000" algn="tl">
                    <a:srgbClr val="C0C0C0"/>
                  </a:outerShdw>
                </a:effectLst>
                <a:latin typeface="Goudy Old Style" pitchFamily="18" charset="0"/>
              </a:rPr>
              <a:t>legitimate medical purpose </a:t>
            </a:r>
            <a:r>
              <a:rPr lang="en-US" sz="2000" b="1" dirty="0">
                <a:effectLst>
                  <a:outerShdw blurRad="38100" dist="38100" dir="2700000" algn="tl">
                    <a:srgbClr val="C0C0C0"/>
                  </a:outerShdw>
                </a:effectLst>
                <a:latin typeface="Goudy Old Style" pitchFamily="18" charset="0"/>
              </a:rPr>
              <a:t>by an individual practitioner acting in the </a:t>
            </a:r>
            <a:r>
              <a:rPr lang="en-US" sz="2000" b="1" u="sng" dirty="0">
                <a:effectLst>
                  <a:outerShdw blurRad="38100" dist="38100" dir="2700000" algn="tl">
                    <a:srgbClr val="C0C0C0"/>
                  </a:outerShdw>
                </a:effectLst>
                <a:latin typeface="Goudy Old Style" pitchFamily="18" charset="0"/>
              </a:rPr>
              <a:t>usual course </a:t>
            </a:r>
            <a:r>
              <a:rPr lang="en-US" sz="2000" b="1" dirty="0">
                <a:effectLst>
                  <a:outerShdw blurRad="38100" dist="38100" dir="2700000" algn="tl">
                    <a:srgbClr val="C0C0C0"/>
                  </a:outerShdw>
                </a:effectLst>
                <a:latin typeface="Goudy Old Style" pitchFamily="18" charset="0"/>
              </a:rPr>
              <a:t>of his </a:t>
            </a:r>
            <a:r>
              <a:rPr lang="en-US" sz="2000" b="1" u="sng" dirty="0">
                <a:effectLst>
                  <a:outerShdw blurRad="38100" dist="38100" dir="2700000" algn="tl">
                    <a:srgbClr val="C0C0C0"/>
                  </a:outerShdw>
                </a:effectLst>
                <a:latin typeface="Goudy Old Style" pitchFamily="18" charset="0"/>
              </a:rPr>
              <a:t>professional practice</a:t>
            </a:r>
            <a:r>
              <a:rPr lang="en-US" sz="2000" b="1" dirty="0">
                <a:effectLst>
                  <a:outerShdw blurRad="38100" dist="38100" dir="2700000" algn="tl">
                    <a:srgbClr val="C0C0C0"/>
                  </a:outerShdw>
                </a:effectLst>
                <a:latin typeface="Goudy Old Style" pitchFamily="18" charset="0"/>
              </a:rPr>
              <a:t>. The </a:t>
            </a:r>
            <a:r>
              <a:rPr lang="en-US" sz="2000" b="1" u="sng" dirty="0">
                <a:effectLst>
                  <a:outerShdw blurRad="38100" dist="38100" dir="2700000" algn="tl">
                    <a:srgbClr val="C0C0C0"/>
                  </a:outerShdw>
                </a:effectLst>
                <a:latin typeface="Goudy Old Style" pitchFamily="18" charset="0"/>
              </a:rPr>
              <a:t>responsibility</a:t>
            </a:r>
            <a:r>
              <a:rPr lang="en-US" sz="2000" b="1" dirty="0">
                <a:effectLst>
                  <a:outerShdw blurRad="38100" dist="38100" dir="2700000" algn="tl">
                    <a:srgbClr val="C0C0C0"/>
                  </a:outerShdw>
                </a:effectLst>
                <a:latin typeface="Goudy Old Style" pitchFamily="18" charset="0"/>
              </a:rPr>
              <a:t> for the </a:t>
            </a:r>
            <a:r>
              <a:rPr lang="en-US" sz="2000" b="1" u="sng" dirty="0">
                <a:effectLst>
                  <a:outerShdw blurRad="38100" dist="38100" dir="2700000" algn="tl">
                    <a:srgbClr val="C0C0C0"/>
                  </a:outerShdw>
                </a:effectLst>
                <a:latin typeface="Goudy Old Style" pitchFamily="18" charset="0"/>
              </a:rPr>
              <a:t>proper</a:t>
            </a:r>
            <a:r>
              <a:rPr lang="en-US" sz="2000" b="1" dirty="0">
                <a:effectLst>
                  <a:outerShdw blurRad="38100" dist="38100" dir="2700000" algn="tl">
                    <a:srgbClr val="C0C0C0"/>
                  </a:outerShdw>
                </a:effectLst>
                <a:latin typeface="Goudy Old Style" pitchFamily="18" charset="0"/>
              </a:rPr>
              <a:t> </a:t>
            </a:r>
            <a:r>
              <a:rPr lang="en-US" sz="2000" b="1" u="sng" dirty="0">
                <a:effectLst>
                  <a:outerShdw blurRad="38100" dist="38100" dir="2700000" algn="tl">
                    <a:srgbClr val="C0C0C0"/>
                  </a:outerShdw>
                </a:effectLst>
                <a:latin typeface="Goudy Old Style" pitchFamily="18" charset="0"/>
              </a:rPr>
              <a:t>prescribing</a:t>
            </a:r>
            <a:r>
              <a:rPr lang="en-US" sz="2000" b="1" dirty="0">
                <a:effectLst>
                  <a:outerShdw blurRad="38100" dist="38100" dir="2700000" algn="tl">
                    <a:srgbClr val="C0C0C0"/>
                  </a:outerShdw>
                </a:effectLst>
                <a:latin typeface="Goudy Old Style" pitchFamily="18" charset="0"/>
              </a:rPr>
              <a:t> and dispensing of controlled substances is upon the prescribing </a:t>
            </a:r>
            <a:r>
              <a:rPr lang="en-US" sz="2000" b="1" u="sng" dirty="0">
                <a:effectLst>
                  <a:outerShdw blurRad="38100" dist="38100" dir="2700000" algn="tl">
                    <a:srgbClr val="C0C0C0"/>
                  </a:outerShdw>
                </a:effectLst>
                <a:latin typeface="Goudy Old Style" pitchFamily="18" charset="0"/>
              </a:rPr>
              <a:t>practitioner</a:t>
            </a:r>
            <a:r>
              <a:rPr lang="en-US" sz="2000" b="1" dirty="0">
                <a:effectLst>
                  <a:outerShdw blurRad="38100" dist="38100" dir="2700000" algn="tl">
                    <a:srgbClr val="C0C0C0"/>
                  </a:outerShdw>
                </a:effectLst>
                <a:latin typeface="Goudy Old Style" pitchFamily="18" charset="0"/>
              </a:rPr>
              <a:t>, but a </a:t>
            </a:r>
            <a:r>
              <a:rPr lang="en-US" sz="2000" b="1" u="sng" dirty="0">
                <a:effectLst>
                  <a:outerShdw blurRad="38100" dist="38100" dir="2700000" algn="tl">
                    <a:srgbClr val="C0C0C0"/>
                  </a:outerShdw>
                </a:effectLst>
                <a:latin typeface="Goudy Old Style" pitchFamily="18" charset="0"/>
              </a:rPr>
              <a:t>corresponding responsibility </a:t>
            </a:r>
            <a:r>
              <a:rPr lang="en-US" sz="2000" b="1" dirty="0">
                <a:effectLst>
                  <a:outerShdw blurRad="38100" dist="38100" dir="2700000" algn="tl">
                    <a:srgbClr val="C0C0C0"/>
                  </a:outerShdw>
                </a:effectLst>
                <a:latin typeface="Goudy Old Style" pitchFamily="18" charset="0"/>
              </a:rPr>
              <a:t>rests with the </a:t>
            </a:r>
            <a:r>
              <a:rPr lang="en-US" sz="2000" b="1" u="sng" dirty="0">
                <a:effectLst>
                  <a:outerShdw blurRad="38100" dist="38100" dir="2700000" algn="tl">
                    <a:srgbClr val="C0C0C0"/>
                  </a:outerShdw>
                </a:effectLst>
                <a:latin typeface="Goudy Old Style" pitchFamily="18" charset="0"/>
              </a:rPr>
              <a:t>pharmacist</a:t>
            </a:r>
            <a:r>
              <a:rPr lang="en-US" sz="2000" b="1" dirty="0">
                <a:effectLst>
                  <a:outerShdw blurRad="38100" dist="38100" dir="2700000" algn="tl">
                    <a:srgbClr val="C0C0C0"/>
                  </a:outerShdw>
                </a:effectLst>
                <a:latin typeface="Goudy Old Style" pitchFamily="18" charset="0"/>
              </a:rPr>
              <a:t> who fills the prescription. </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   </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Title 21, Code of Federal Regulations Part 1306.04(a)</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“A practitioner is required to determine the legitimacy of prescribing a controlled substance and the pharmacist has a corresponding responsibility to determine the legitimacy of a prescription and written for a legitimate medical purpose. There is a need for a practitioner and a  pharmacist to speak to each other. Don’t rely on the receptionist.”</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 </a:t>
            </a:r>
            <a:br>
              <a:rPr lang="en-US" sz="2000" b="1" dirty="0">
                <a:effectLst>
                  <a:outerShdw blurRad="38100" dist="38100" dir="2700000" algn="tl">
                    <a:srgbClr val="C0C0C0"/>
                  </a:outerShdw>
                </a:effectLst>
                <a:latin typeface="Goudy Old Style" pitchFamily="18" charset="0"/>
              </a:rPr>
            </a:br>
            <a:r>
              <a:rPr lang="en-US" sz="2000" b="1" dirty="0">
                <a:effectLst>
                  <a:outerShdw blurRad="38100" dist="38100" dir="2700000" algn="tl">
                    <a:srgbClr val="C0C0C0"/>
                  </a:outerShdw>
                </a:effectLst>
                <a:latin typeface="Goudy Old Style" pitchFamily="18" charset="0"/>
              </a:rPr>
              <a:t>Carlos M. Aquino April 26, 2024</a:t>
            </a:r>
            <a:endParaRPr lang="en-US" altLang="en-US" sz="2000" b="1" dirty="0"/>
          </a:p>
        </p:txBody>
      </p:sp>
      <p:sp>
        <p:nvSpPr>
          <p:cNvPr id="13315" name="Slide Number Placeholder 1">
            <a:extLst>
              <a:ext uri="{FF2B5EF4-FFF2-40B4-BE49-F238E27FC236}">
                <a16:creationId xmlns:a16="http://schemas.microsoft.com/office/drawing/2014/main" id="{8C761302-4EB3-81B0-1295-84FBF449F80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AFB87D-25E0-4955-A6D6-568A354A8F28}" type="slidenum">
              <a:rPr lang="en-US" altLang="en-US" smtClean="0">
                <a:solidFill>
                  <a:srgbClr val="898989"/>
                </a:solidFill>
                <a:latin typeface="Calibri" panose="020F0502020204030204" pitchFamily="34" charset="0"/>
              </a:rPr>
              <a:pPr/>
              <a:t>25</a:t>
            </a:fld>
            <a:endParaRPr lang="en-US" altLang="en-US" dirty="0">
              <a:solidFill>
                <a:srgbClr val="898989"/>
              </a:solidFill>
              <a:latin typeface="Calibri" panose="020F0502020204030204" pitchFamily="34" charset="0"/>
            </a:endParaRPr>
          </a:p>
        </p:txBody>
      </p:sp>
    </p:spTree>
    <p:extLst>
      <p:ext uri="{BB962C8B-B14F-4D97-AF65-F5344CB8AC3E}">
        <p14:creationId xmlns:p14="http://schemas.microsoft.com/office/powerpoint/2010/main" val="30251657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7E8F154F-49BE-2D98-94B5-F03EA958F21F}"/>
              </a:ext>
            </a:extLst>
          </p:cNvPr>
          <p:cNvSpPr>
            <a:spLocks noGrp="1"/>
          </p:cNvSpPr>
          <p:nvPr>
            <p:ph type="title"/>
          </p:nvPr>
        </p:nvSpPr>
        <p:spPr>
          <a:xfrm>
            <a:off x="457200" y="274638"/>
            <a:ext cx="8229600" cy="6202362"/>
          </a:xfrm>
        </p:spPr>
        <p:txBody>
          <a:bodyPr/>
          <a:lstStyle/>
          <a:p>
            <a:r>
              <a:rPr lang="en-US" altLang="en-US" sz="6600" b="1" dirty="0">
                <a:latin typeface="Goudy Old Style" panose="02020502050305020303" pitchFamily="18" charset="0"/>
              </a:rPr>
              <a:t>Questions?</a:t>
            </a:r>
          </a:p>
        </p:txBody>
      </p:sp>
      <p:sp>
        <p:nvSpPr>
          <p:cNvPr id="26627" name="Slide Number Placeholder 1">
            <a:extLst>
              <a:ext uri="{FF2B5EF4-FFF2-40B4-BE49-F238E27FC236}">
                <a16:creationId xmlns:a16="http://schemas.microsoft.com/office/drawing/2014/main" id="{9CDF60E4-C6A7-3F06-E3E9-4FDFC0A93A8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FDD9052-F347-41A0-A140-2722F0085037}" type="slidenum">
              <a:rPr lang="en-US" altLang="en-US" smtClean="0">
                <a:solidFill>
                  <a:srgbClr val="898989"/>
                </a:solidFill>
                <a:latin typeface="Calibri" panose="020F0502020204030204" pitchFamily="34" charset="0"/>
              </a:rPr>
              <a:pPr/>
              <a:t>26</a:t>
            </a:fld>
            <a:endParaRPr lang="en-US" altLang="en-US" dirty="0">
              <a:solidFill>
                <a:srgbClr val="898989"/>
              </a:solidFill>
              <a:latin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2AE3562-B81A-4ECF-5459-2A6F84F099D2}"/>
              </a:ext>
            </a:extLst>
          </p:cNvPr>
          <p:cNvSpPr>
            <a:spLocks noGrp="1"/>
          </p:cNvSpPr>
          <p:nvPr>
            <p:ph type="title"/>
          </p:nvPr>
        </p:nvSpPr>
        <p:spPr>
          <a:xfrm>
            <a:off x="457200" y="274638"/>
            <a:ext cx="8229600" cy="6354762"/>
          </a:xfrm>
        </p:spPr>
        <p:txBody>
          <a:bodyPr/>
          <a:lstStyle/>
          <a:p>
            <a:r>
              <a:rPr lang="en-US" altLang="en-US" sz="2800" b="1" dirty="0">
                <a:latin typeface="Goudy Old Style" panose="02020502050305020303" pitchFamily="18" charset="0"/>
              </a:rPr>
              <a:t>Thank you for your attendance</a:t>
            </a:r>
            <a:br>
              <a:rPr lang="en-US" altLang="en-US" sz="2800" b="1" dirty="0">
                <a:latin typeface="Goudy Old Style" panose="02020502050305020303" pitchFamily="18" charset="0"/>
              </a:rPr>
            </a:br>
            <a:r>
              <a:rPr lang="en-US" altLang="en-US" sz="2800" b="1" dirty="0">
                <a:latin typeface="Goudy Old Style" panose="02020502050305020303" pitchFamily="18" charset="0"/>
              </a:rPr>
              <a:t/>
            </a:r>
            <a:br>
              <a:rPr lang="en-US" altLang="en-US" sz="2800" b="1" dirty="0">
                <a:latin typeface="Goudy Old Style" panose="02020502050305020303" pitchFamily="18" charset="0"/>
              </a:rPr>
            </a:br>
            <a:r>
              <a:rPr lang="en-US" altLang="en-US" sz="2800" b="1" dirty="0">
                <a:latin typeface="Goudy Old Style" panose="02020502050305020303" pitchFamily="18" charset="0"/>
              </a:rPr>
              <a:t>Carlos Aquino</a:t>
            </a:r>
            <a:br>
              <a:rPr lang="en-US" altLang="en-US" sz="2800" b="1" dirty="0">
                <a:latin typeface="Goudy Old Style" panose="02020502050305020303" pitchFamily="18" charset="0"/>
              </a:rPr>
            </a:br>
            <a:r>
              <a:rPr lang="en-US" altLang="en-US" sz="2800" b="1" dirty="0">
                <a:latin typeface="Goudy Old Style" panose="02020502050305020303" pitchFamily="18" charset="0"/>
              </a:rPr>
              <a:t>PharmaDiversion LLC </a:t>
            </a:r>
            <a:br>
              <a:rPr lang="en-US" altLang="en-US" sz="2800" b="1" dirty="0">
                <a:latin typeface="Goudy Old Style" panose="02020502050305020303" pitchFamily="18" charset="0"/>
              </a:rPr>
            </a:br>
            <a:r>
              <a:rPr lang="en-US" altLang="en-US" sz="2800" b="1" dirty="0">
                <a:latin typeface="Goudy Old Style" panose="02020502050305020303" pitchFamily="18" charset="0"/>
              </a:rPr>
              <a:t>Cell Phone 610 487 4663</a:t>
            </a:r>
            <a:br>
              <a:rPr lang="en-US" altLang="en-US" sz="2800" b="1" dirty="0">
                <a:latin typeface="Goudy Old Style" panose="02020502050305020303" pitchFamily="18" charset="0"/>
              </a:rPr>
            </a:br>
            <a:r>
              <a:rPr lang="en-US" altLang="en-US" sz="2800" b="1" dirty="0">
                <a:latin typeface="Goudy Old Style" panose="02020502050305020303" pitchFamily="18" charset="0"/>
              </a:rPr>
              <a:t>Email: </a:t>
            </a:r>
            <a:r>
              <a:rPr lang="en-US" altLang="en-US" sz="2800" b="1" dirty="0">
                <a:latin typeface="Goudy Old Style" panose="02020502050305020303" pitchFamily="18" charset="0"/>
                <a:hlinkClick r:id="rId2"/>
              </a:rPr>
              <a:t>carlos@pharmadiversion.com</a:t>
            </a:r>
            <a:r>
              <a:rPr lang="en-US" altLang="en-US" sz="2800" b="1" dirty="0">
                <a:latin typeface="Goudy Old Style" panose="02020502050305020303" pitchFamily="18" charset="0"/>
              </a:rPr>
              <a:t/>
            </a:r>
            <a:br>
              <a:rPr lang="en-US" altLang="en-US" sz="2800" b="1" dirty="0">
                <a:latin typeface="Goudy Old Style" panose="02020502050305020303" pitchFamily="18" charset="0"/>
              </a:rPr>
            </a:br>
            <a:r>
              <a:rPr lang="en-US" altLang="en-US" sz="2800" b="1" dirty="0">
                <a:latin typeface="Goudy Old Style" panose="02020502050305020303" pitchFamily="18" charset="0"/>
              </a:rPr>
              <a:t> </a:t>
            </a:r>
            <a:br>
              <a:rPr lang="en-US" altLang="en-US" sz="2800" b="1" dirty="0">
                <a:latin typeface="Goudy Old Style" panose="02020502050305020303" pitchFamily="18" charset="0"/>
              </a:rPr>
            </a:br>
            <a:r>
              <a:rPr lang="en-US" altLang="en-US" sz="2800" b="1" dirty="0">
                <a:latin typeface="Goudy Old Style" panose="02020502050305020303" pitchFamily="18" charset="0"/>
              </a:rPr>
              <a:t>  Jim Schiffer  </a:t>
            </a:r>
            <a:br>
              <a:rPr lang="en-US" altLang="en-US" sz="2800" b="1" dirty="0">
                <a:latin typeface="Goudy Old Style" panose="02020502050305020303" pitchFamily="18" charset="0"/>
              </a:rPr>
            </a:br>
            <a:r>
              <a:rPr lang="en-US" altLang="en-US" sz="2800" b="1" dirty="0">
                <a:latin typeface="Goudy Old Style" panose="02020502050305020303" pitchFamily="18" charset="0"/>
              </a:rPr>
              <a:t>Allegaert Berger &amp; Vogel LLP </a:t>
            </a:r>
            <a:br>
              <a:rPr lang="en-US" altLang="en-US" sz="2800" b="1" dirty="0">
                <a:latin typeface="Goudy Old Style" panose="02020502050305020303" pitchFamily="18" charset="0"/>
              </a:rPr>
            </a:br>
            <a:r>
              <a:rPr lang="en-US" altLang="en-US" sz="2800" b="1" dirty="0">
                <a:latin typeface="Goudy Old Style" panose="02020502050305020303" pitchFamily="18" charset="0"/>
              </a:rPr>
              <a:t>Direct Phone 908 228 7520</a:t>
            </a:r>
            <a:br>
              <a:rPr lang="en-US" altLang="en-US" sz="2800" b="1" dirty="0">
                <a:latin typeface="Goudy Old Style" panose="02020502050305020303" pitchFamily="18" charset="0"/>
              </a:rPr>
            </a:br>
            <a:r>
              <a:rPr lang="en-US" altLang="en-US" sz="2800" b="1" dirty="0">
                <a:latin typeface="Goudy Old Style" panose="02020502050305020303" pitchFamily="18" charset="0"/>
              </a:rPr>
              <a:t>Email: </a:t>
            </a:r>
            <a:r>
              <a:rPr lang="en-US" altLang="en-US" sz="2800" b="1" dirty="0">
                <a:latin typeface="Goudy Old Style" panose="02020502050305020303" pitchFamily="18" charset="0"/>
                <a:hlinkClick r:id="rId3"/>
              </a:rPr>
              <a:t>jschiffer@abv.com</a:t>
            </a:r>
            <a:r>
              <a:rPr lang="en-US" altLang="en-US" sz="2800" b="1" dirty="0">
                <a:latin typeface="Goudy Old Style" panose="02020502050305020303" pitchFamily="18" charset="0"/>
              </a:rPr>
              <a:t/>
            </a:r>
            <a:br>
              <a:rPr lang="en-US" altLang="en-US" sz="2800" b="1" dirty="0">
                <a:latin typeface="Goudy Old Style" panose="02020502050305020303" pitchFamily="18" charset="0"/>
              </a:rPr>
            </a:br>
            <a:endParaRPr lang="en-US" altLang="en-US" sz="2800" dirty="0">
              <a:latin typeface="Goudy Old Style" panose="02020502050305020303" pitchFamily="18" charset="0"/>
            </a:endParaRPr>
          </a:p>
        </p:txBody>
      </p:sp>
      <p:sp>
        <p:nvSpPr>
          <p:cNvPr id="27651" name="Slide Number Placeholder 1">
            <a:extLst>
              <a:ext uri="{FF2B5EF4-FFF2-40B4-BE49-F238E27FC236}">
                <a16:creationId xmlns:a16="http://schemas.microsoft.com/office/drawing/2014/main" id="{6CC53C78-FF88-DF57-0553-6ECCD5364319}"/>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CC220F9-6F3B-4EFC-95B7-DD866455E242}" type="slidenum">
              <a:rPr lang="en-US" altLang="en-US" smtClean="0">
                <a:solidFill>
                  <a:srgbClr val="898989"/>
                </a:solidFill>
                <a:latin typeface="Calibri" panose="020F0502020204030204" pitchFamily="34" charset="0"/>
              </a:rPr>
              <a:pPr/>
              <a:t>27</a:t>
            </a:fld>
            <a:endParaRPr lang="en-US" altLang="en-US" dirty="0">
              <a:solidFill>
                <a:srgbClr val="898989"/>
              </a:solidFill>
              <a:latin typeface="Calibri" panose="020F0502020204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7D8E1-252E-F956-7555-7C9998524CA1}"/>
              </a:ext>
            </a:extLst>
          </p:cNvPr>
          <p:cNvSpPr>
            <a:spLocks noGrp="1"/>
          </p:cNvSpPr>
          <p:nvPr>
            <p:ph type="title"/>
          </p:nvPr>
        </p:nvSpPr>
        <p:spPr>
          <a:xfrm>
            <a:off x="457200" y="274638"/>
            <a:ext cx="8229600" cy="6278562"/>
          </a:xfrm>
        </p:spPr>
        <p:txBody>
          <a:bodyPr/>
          <a:lstStyle/>
          <a:p>
            <a:r>
              <a:rPr lang="en-US" sz="2800" b="1" dirty="0">
                <a:effectLst>
                  <a:outerShdw blurRad="38100" dist="38100" dir="2700000" algn="tl">
                    <a:srgbClr val="C0C0C0"/>
                  </a:outerShdw>
                </a:effectLst>
                <a:latin typeface="Goudy Old Style" pitchFamily="18" charset="0"/>
              </a:rPr>
              <a:t>Experience</a:t>
            </a:r>
            <a:br>
              <a:rPr lang="en-US" sz="2800" b="1" dirty="0">
                <a:effectLst>
                  <a:outerShdw blurRad="38100" dist="38100" dir="2700000" algn="tl">
                    <a:srgbClr val="C0C0C0"/>
                  </a:outerShdw>
                </a:effectLst>
                <a:latin typeface="Goudy Old Style" pitchFamily="18" charset="0"/>
              </a:rPr>
            </a:br>
            <a:r>
              <a:rPr lang="en-US" sz="1600" b="1" dirty="0">
                <a:effectLst>
                  <a:outerShdw blurRad="38100" dist="38100" dir="2700000" algn="tl">
                    <a:srgbClr val="C0C0C0"/>
                  </a:outerShdw>
                </a:effectLst>
                <a:latin typeface="Goudy Old Style" pitchFamily="18" charset="0"/>
              </a:rPr>
              <a:t> </a:t>
            </a:r>
            <a:r>
              <a:rPr lang="en-US" sz="2800" b="1" dirty="0">
                <a:effectLst>
                  <a:outerShdw blurRad="38100" dist="38100" dir="2700000" algn="tl">
                    <a:srgbClr val="C0C0C0"/>
                  </a:outerShdw>
                </a:effectLst>
                <a:latin typeface="Goudy Old Style" pitchFamily="18" charset="0"/>
              </a:rPr>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James R. Schiffer, RPh, Esq</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20 Years as an Attorney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Partner</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Allegaert Berger &amp; Vogel LLP</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37 Years Adjunct Professor</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Arnold &amp; Marie Schwartz College of Pharmacy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Long Island University</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50 Years Pharmacist</a:t>
            </a:r>
            <a:br>
              <a:rPr lang="en-US" sz="2800" b="1" dirty="0">
                <a:effectLst>
                  <a:outerShdw blurRad="38100" dist="38100" dir="2700000" algn="tl">
                    <a:srgbClr val="C0C0C0"/>
                  </a:outerShdw>
                </a:effectLst>
                <a:latin typeface="Goudy Old Style" pitchFamily="18" charset="0"/>
              </a:rPr>
            </a:br>
            <a:r>
              <a:rPr lang="en-US" sz="2800" b="1" dirty="0">
                <a:effectLst>
                  <a:outerShdw blurRad="38100" dist="38100" dir="2700000" algn="tl">
                    <a:srgbClr val="C0C0C0"/>
                  </a:outerShdw>
                </a:effectLst>
                <a:latin typeface="Goudy Old Style" pitchFamily="18" charset="0"/>
              </a:rPr>
              <a:t>Jim &amp; Phil’s Family Pharmacy 1979-2007</a:t>
            </a:r>
            <a:endParaRPr lang="en-US" sz="2800" dirty="0"/>
          </a:p>
        </p:txBody>
      </p:sp>
      <p:sp>
        <p:nvSpPr>
          <p:cNvPr id="3" name="Slide Number Placeholder 2">
            <a:extLst>
              <a:ext uri="{FF2B5EF4-FFF2-40B4-BE49-F238E27FC236}">
                <a16:creationId xmlns:a16="http://schemas.microsoft.com/office/drawing/2014/main" id="{3F51B678-DBAB-6926-35A3-3CE509C6B305}"/>
              </a:ext>
            </a:extLst>
          </p:cNvPr>
          <p:cNvSpPr>
            <a:spLocks noGrp="1"/>
          </p:cNvSpPr>
          <p:nvPr>
            <p:ph type="sldNum" sz="quarter" idx="12"/>
          </p:nvPr>
        </p:nvSpPr>
        <p:spPr/>
        <p:txBody>
          <a:bodyPr/>
          <a:lstStyle/>
          <a:p>
            <a:pPr>
              <a:defRPr/>
            </a:pPr>
            <a:fld id="{E55E93F7-9CBB-4D4C-B96E-4B505F535D20}" type="slidenum">
              <a:rPr lang="en-US" altLang="en-US" smtClean="0"/>
              <a:pPr>
                <a:defRPr/>
              </a:pPr>
              <a:t>3</a:t>
            </a:fld>
            <a:endParaRPr lang="en-US" altLang="en-US" dirty="0"/>
          </a:p>
        </p:txBody>
      </p:sp>
    </p:spTree>
    <p:extLst>
      <p:ext uri="{BB962C8B-B14F-4D97-AF65-F5344CB8AC3E}">
        <p14:creationId xmlns:p14="http://schemas.microsoft.com/office/powerpoint/2010/main" val="42252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BA2A0-0257-4B05-A31B-F72776B8E89E}"/>
              </a:ext>
            </a:extLst>
          </p:cNvPr>
          <p:cNvSpPr>
            <a:spLocks noGrp="1"/>
          </p:cNvSpPr>
          <p:nvPr>
            <p:ph type="title"/>
          </p:nvPr>
        </p:nvSpPr>
        <p:spPr>
          <a:xfrm>
            <a:off x="457200" y="274638"/>
            <a:ext cx="8229600" cy="6202362"/>
          </a:xfrm>
        </p:spPr>
        <p:txBody>
          <a:bodyPr/>
          <a:lstStyle/>
          <a:p>
            <a:r>
              <a:rPr lang="en-US" sz="3200" b="1" dirty="0">
                <a:effectLst>
                  <a:outerShdw blurRad="38100" dist="38100" dir="2700000" algn="tl">
                    <a:srgbClr val="C0C0C0"/>
                  </a:outerShdw>
                </a:effectLst>
                <a:latin typeface="Goudy Old Style" pitchFamily="18" charset="0"/>
              </a:rPr>
              <a:t>Experience</a:t>
            </a:r>
            <a:br>
              <a:rPr lang="en-US" sz="3200" b="1" dirty="0">
                <a:effectLst>
                  <a:outerShdw blurRad="38100" dist="38100" dir="2700000" algn="tl">
                    <a:srgbClr val="C0C0C0"/>
                  </a:outerShdw>
                </a:effectLst>
                <a:latin typeface="Goudy Old Style" pitchFamily="18" charset="0"/>
              </a:rPr>
            </a:br>
            <a:r>
              <a:rPr lang="en-US" sz="1600" b="1" dirty="0">
                <a:effectLst>
                  <a:outerShdw blurRad="38100" dist="38100" dir="2700000" algn="tl">
                    <a:srgbClr val="C0C0C0"/>
                  </a:outerShdw>
                </a:effectLst>
                <a:latin typeface="Goudy Old Style" pitchFamily="18" charset="0"/>
              </a:rPr>
              <a:t> </a:t>
            </a:r>
            <a:r>
              <a:rPr lang="en-US" sz="3200" b="1" dirty="0">
                <a:effectLst>
                  <a:outerShdw blurRad="38100" dist="38100" dir="2700000" algn="tl">
                    <a:srgbClr val="C0C0C0"/>
                  </a:outerShdw>
                </a:effectLst>
                <a:latin typeface="Goudy Old Style" pitchFamily="18" charset="0"/>
              </a:rPr>
              <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Carlos M. Aquino</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24 Years with Philadelphia Police</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(Last 10 years assigned to DEA Task Force)</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12 Years with PFD DEA Diversion</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(8 as an Investigator &amp; 4 as a Supervisor)</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16 Years with PharmaDiversion LLC</a:t>
            </a:r>
            <a:br>
              <a:rPr lang="en-US" sz="3200" b="1" dirty="0">
                <a:effectLst>
                  <a:outerShdw blurRad="38100" dist="38100" dir="2700000" algn="tl">
                    <a:srgbClr val="C0C0C0"/>
                  </a:outerShdw>
                </a:effectLst>
                <a:latin typeface="Goudy Old Style" pitchFamily="18" charset="0"/>
              </a:rPr>
            </a:br>
            <a:r>
              <a:rPr lang="en-US" sz="3200" b="1" dirty="0">
                <a:effectLst>
                  <a:outerShdw blurRad="38100" dist="38100" dir="2700000" algn="tl">
                    <a:srgbClr val="C0C0C0"/>
                  </a:outerShdw>
                </a:effectLst>
                <a:latin typeface="Goudy Old Style" pitchFamily="18" charset="0"/>
              </a:rPr>
              <a:t>(Single Entity LLC since January 2009)</a:t>
            </a:r>
            <a:endParaRPr lang="en-US" sz="3200" dirty="0"/>
          </a:p>
        </p:txBody>
      </p:sp>
      <p:sp>
        <p:nvSpPr>
          <p:cNvPr id="3" name="Slide Number Placeholder 2">
            <a:extLst>
              <a:ext uri="{FF2B5EF4-FFF2-40B4-BE49-F238E27FC236}">
                <a16:creationId xmlns:a16="http://schemas.microsoft.com/office/drawing/2014/main" id="{75A5A69C-09FD-C60D-326E-5DFFB92ED1B8}"/>
              </a:ext>
            </a:extLst>
          </p:cNvPr>
          <p:cNvSpPr>
            <a:spLocks noGrp="1"/>
          </p:cNvSpPr>
          <p:nvPr>
            <p:ph type="sldNum" sz="quarter" idx="12"/>
          </p:nvPr>
        </p:nvSpPr>
        <p:spPr/>
        <p:txBody>
          <a:bodyPr/>
          <a:lstStyle/>
          <a:p>
            <a:pPr>
              <a:defRPr/>
            </a:pPr>
            <a:fld id="{E55E93F7-9CBB-4D4C-B96E-4B505F535D20}" type="slidenum">
              <a:rPr lang="en-US" altLang="en-US" smtClean="0"/>
              <a:pPr>
                <a:defRPr/>
              </a:pPr>
              <a:t>4</a:t>
            </a:fld>
            <a:endParaRPr lang="en-US" altLang="en-US" dirty="0"/>
          </a:p>
        </p:txBody>
      </p:sp>
    </p:spTree>
    <p:extLst>
      <p:ext uri="{BB962C8B-B14F-4D97-AF65-F5344CB8AC3E}">
        <p14:creationId xmlns:p14="http://schemas.microsoft.com/office/powerpoint/2010/main" val="2617801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EB708108-785D-1001-16B0-49968EC5C09F}"/>
              </a:ext>
            </a:extLst>
          </p:cNvPr>
          <p:cNvSpPr>
            <a:spLocks noGrp="1"/>
          </p:cNvSpPr>
          <p:nvPr>
            <p:ph type="title"/>
          </p:nvPr>
        </p:nvSpPr>
        <p:spPr>
          <a:xfrm>
            <a:off x="304800" y="274638"/>
            <a:ext cx="8534400" cy="6354762"/>
          </a:xfrm>
        </p:spPr>
        <p:txBody>
          <a:bodyPr/>
          <a:lstStyle/>
          <a:p>
            <a:pPr>
              <a:defRPr/>
            </a:pPr>
            <a:r>
              <a:rPr lang="en-US" altLang="en-US" sz="2800" b="1" dirty="0">
                <a:effectLst>
                  <a:outerShdw blurRad="38100" dist="38100" dir="2700000" algn="tl">
                    <a:srgbClr val="000000">
                      <a:alpha val="43137"/>
                    </a:srgbClr>
                  </a:outerShdw>
                </a:effectLst>
                <a:latin typeface="Goudy Old Style" panose="02020502050305020303" pitchFamily="18" charset="0"/>
              </a:rPr>
              <a:t>NOTICE ON CONFLICT OF INTEREST</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There are no conflicts of interest with today’s speakers regarding this presentation.</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This presentation is </a:t>
            </a:r>
            <a:r>
              <a:rPr lang="en-US" altLang="en-US" sz="2400" b="1" u="sng" dirty="0">
                <a:effectLst>
                  <a:outerShdw blurRad="38100" dist="38100" dir="2700000" algn="tl">
                    <a:srgbClr val="000000">
                      <a:alpha val="43137"/>
                    </a:srgbClr>
                  </a:outerShdw>
                </a:effectLst>
                <a:latin typeface="Goudy Old Style" panose="02020502050305020303" pitchFamily="18" charset="0"/>
              </a:rPr>
              <a:t>not</a:t>
            </a:r>
            <a:r>
              <a:rPr lang="en-US" altLang="en-US" sz="2400" b="1" dirty="0">
                <a:effectLst>
                  <a:outerShdw blurRad="38100" dist="38100" dir="2700000" algn="tl">
                    <a:srgbClr val="000000">
                      <a:alpha val="43137"/>
                    </a:srgbClr>
                  </a:outerShdw>
                </a:effectLst>
                <a:latin typeface="Goudy Old Style" panose="02020502050305020303" pitchFamily="18" charset="0"/>
              </a:rPr>
              <a:t> intended to provide legal advice but is intended to inform the attendees of current issues involving compliance with the Controlled Substance Act (“CSA”)  including:  (i) record keeping; (ii) prescribing of a controlled substances; (iii) the need for a fully documented patient chart and (iv) the importance of maintaining a well define patient treatment plan. </a:t>
            </a:r>
          </a:p>
        </p:txBody>
      </p:sp>
      <p:sp>
        <p:nvSpPr>
          <p:cNvPr id="6147" name="Slide Number Placeholder 1">
            <a:extLst>
              <a:ext uri="{FF2B5EF4-FFF2-40B4-BE49-F238E27FC236}">
                <a16:creationId xmlns:a16="http://schemas.microsoft.com/office/drawing/2014/main" id="{94616626-8144-8EB0-1351-436FC4AE53E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D31E161-1DBB-4555-9B8D-2BACAAC24FB7}" type="slidenum">
              <a:rPr lang="en-US" altLang="en-US" smtClean="0">
                <a:solidFill>
                  <a:srgbClr val="898989"/>
                </a:solidFill>
                <a:latin typeface="Calibri" panose="020F0502020204030204" pitchFamily="34" charset="0"/>
              </a:rPr>
              <a:pPr/>
              <a:t>5</a:t>
            </a:fld>
            <a:endParaRPr lang="en-US" altLang="en-US" dirty="0">
              <a:solidFill>
                <a:srgbClr val="898989"/>
              </a:solidFill>
              <a:latin typeface="Calibri" panose="020F050202020403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8794A1F-EF7A-FA49-A1E2-101F6932502B}"/>
              </a:ext>
            </a:extLst>
          </p:cNvPr>
          <p:cNvSpPr>
            <a:spLocks noGrp="1"/>
          </p:cNvSpPr>
          <p:nvPr>
            <p:ph type="title"/>
          </p:nvPr>
        </p:nvSpPr>
        <p:spPr>
          <a:xfrm>
            <a:off x="457200" y="457200"/>
            <a:ext cx="8305800" cy="6019800"/>
          </a:xfrm>
        </p:spPr>
        <p:txBody>
          <a:bodyPr/>
          <a:lstStyle/>
          <a:p>
            <a:pPr>
              <a:defRPr/>
            </a:pPr>
            <a:r>
              <a:rPr lang="en-US" altLang="en-US" b="1" dirty="0">
                <a:effectLst>
                  <a:outerShdw blurRad="38100" dist="38100" dir="2700000" algn="tl">
                    <a:srgbClr val="000000">
                      <a:alpha val="43137"/>
                    </a:srgbClr>
                  </a:outerShdw>
                </a:effectLst>
                <a:latin typeface="Goudy Old Style" panose="02020502050305020303" pitchFamily="18" charset="0"/>
              </a:rPr>
              <a:t>Learning Objectives</a:t>
            </a:r>
            <a:r>
              <a:rPr lang="en-US" altLang="en-US" sz="2800" b="1" dirty="0">
                <a:effectLst>
                  <a:outerShdw blurRad="38100" dist="38100" dir="2700000" algn="tl">
                    <a:srgbClr val="000000">
                      <a:alpha val="43137"/>
                    </a:srgbClr>
                  </a:outerShdw>
                </a:effectLst>
                <a:latin typeface="Goudy Old Style" panose="02020502050305020303" pitchFamily="18" charset="0"/>
              </a:rPr>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2400" b="1" dirty="0">
                <a:effectLst>
                  <a:outerShdw blurRad="38100" dist="38100" dir="2700000" algn="tl">
                    <a:srgbClr val="000000">
                      <a:alpha val="43137"/>
                    </a:srgbClr>
                  </a:outerShdw>
                </a:effectLst>
                <a:latin typeface="Goudy Old Style" panose="02020502050305020303" pitchFamily="18" charset="0"/>
              </a:rPr>
              <a:t>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Review recent administrative and civil actions by the Drug Enforcement Administration (“DEA”) through their Diversion Control Division (“Diversion”) personnel on prescribers and pharmacists who prescribes, administers or dispense a controlled substance.</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rPr>
              <a:t>- Review the responsibility of a prescribing practitioner, who prescribes a controlled substance, and a pharmacist who fills such prescription that is required to comply with federal laws and regulations enforced by DEA Diversion personnel. </a:t>
            </a:r>
            <a:br>
              <a:rPr lang="en-US" sz="2800" b="1"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endParaRPr lang="en-US" altLang="en-US" sz="2800" b="1" dirty="0">
              <a:effectLst>
                <a:outerShdw blurRad="38100" dist="38100" dir="2700000" algn="tl">
                  <a:srgbClr val="000000">
                    <a:alpha val="43137"/>
                  </a:srgbClr>
                </a:outerShdw>
              </a:effectLst>
              <a:latin typeface="Goudy Old Style" panose="02020502050305020303" pitchFamily="18" charset="0"/>
            </a:endParaRPr>
          </a:p>
        </p:txBody>
      </p:sp>
      <p:sp>
        <p:nvSpPr>
          <p:cNvPr id="7171" name="Slide Number Placeholder 1">
            <a:extLst>
              <a:ext uri="{FF2B5EF4-FFF2-40B4-BE49-F238E27FC236}">
                <a16:creationId xmlns:a16="http://schemas.microsoft.com/office/drawing/2014/main" id="{53F380E9-F712-A9A9-972B-8EC3D58C214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7B6B690-828E-4EF7-879C-8754072E2B6B}" type="slidenum">
              <a:rPr lang="en-US" altLang="en-US" smtClean="0">
                <a:solidFill>
                  <a:srgbClr val="898989"/>
                </a:solidFill>
                <a:latin typeface="Calibri" panose="020F0502020204030204" pitchFamily="34" charset="0"/>
              </a:rPr>
              <a:pPr/>
              <a:t>6</a:t>
            </a:fld>
            <a:endParaRPr lang="en-US" altLang="en-US" dirty="0">
              <a:solidFill>
                <a:srgbClr val="898989"/>
              </a:solidFill>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C0305EF-1FF1-8CA1-2582-3BA723111FB3}"/>
              </a:ext>
            </a:extLst>
          </p:cNvPr>
          <p:cNvSpPr>
            <a:spLocks noGrp="1"/>
          </p:cNvSpPr>
          <p:nvPr>
            <p:ph type="title"/>
          </p:nvPr>
        </p:nvSpPr>
        <p:spPr>
          <a:xfrm>
            <a:off x="457200" y="228601"/>
            <a:ext cx="8458200" cy="6492874"/>
          </a:xfrm>
        </p:spPr>
        <p:txBody>
          <a:bodyPr/>
          <a:lstStyle/>
          <a:p>
            <a:pPr marL="0" marR="0">
              <a:lnSpc>
                <a:spcPct val="107000"/>
              </a:lnSpc>
              <a:spcAft>
                <a:spcPts val="800"/>
              </a:spcAft>
            </a:pPr>
            <a:r>
              <a:rPr lang="en-US" altLang="en-US" b="1" dirty="0">
                <a:effectLst>
                  <a:outerShdw blurRad="38100" dist="38100" dir="2700000" algn="tl">
                    <a:srgbClr val="000000">
                      <a:alpha val="43137"/>
                    </a:srgbClr>
                  </a:outerShdw>
                </a:effectLst>
                <a:latin typeface="Goudy Old Style" panose="02020502050305020303" pitchFamily="18" charset="0"/>
              </a:rPr>
              <a:t>Learning Objectives </a:t>
            </a:r>
            <a:r>
              <a:rPr lang="en-US" altLang="en-US" sz="2800" b="1" dirty="0">
                <a:effectLst>
                  <a:outerShdw blurRad="38100" dist="38100" dir="2700000" algn="tl">
                    <a:srgbClr val="000000">
                      <a:alpha val="43137"/>
                    </a:srgbClr>
                  </a:outerShdw>
                </a:effectLst>
                <a:latin typeface="Goudy Old Style" panose="02020502050305020303" pitchFamily="18" charset="0"/>
              </a:rPr>
              <a:t>(Cont.)</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400" b="1" dirty="0">
                <a:effectLst>
                  <a:outerShdw blurRad="38100" dist="38100" dir="2700000" algn="tl">
                    <a:srgbClr val="000000">
                      <a:alpha val="43137"/>
                    </a:srgbClr>
                  </a:outerShdw>
                </a:effectLst>
                <a:latin typeface="Goudy Old Style" panose="02020502050305020303" pitchFamily="18" charset="0"/>
              </a:rPr>
              <a:t/>
            </a:r>
            <a:br>
              <a:rPr lang="en-US" altLang="en-US" sz="2400" b="1" dirty="0">
                <a:effectLst>
                  <a:outerShdw blurRad="38100" dist="38100" dir="2700000" algn="tl">
                    <a:srgbClr val="000000">
                      <a:alpha val="43137"/>
                    </a:srgbClr>
                  </a:outerShdw>
                </a:effectLst>
                <a:latin typeface="Goudy Old Style" panose="02020502050305020303"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Review the actions of DEA Diversion personnel when they proceed with an Order to Show Cause against a DEA registration based on allegations that controlled substance prescriptions were prescribed or dispensed without a legitimate medical purpose.</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Understand the severity of DEA administrative actions when evaluating if a practitioner or a pharmacy has been maintaining complete and accurate DEA required records and inventories of controlled substances prescribed, administered or dispensed as a part of a patient treatment plan.</a:t>
            </a:r>
            <a:endParaRPr lang="en-US" altLang="en-US" sz="2800" b="1" dirty="0">
              <a:effectLst>
                <a:outerShdw blurRad="38100" dist="38100" dir="2700000" algn="tl">
                  <a:srgbClr val="000000">
                    <a:alpha val="43137"/>
                  </a:srgbClr>
                </a:outerShdw>
              </a:effectLst>
              <a:latin typeface="Goudy Old Style" panose="02020502050305020303" pitchFamily="18" charset="0"/>
            </a:endParaRPr>
          </a:p>
        </p:txBody>
      </p:sp>
      <p:sp>
        <p:nvSpPr>
          <p:cNvPr id="8195" name="Slide Number Placeholder 1">
            <a:extLst>
              <a:ext uri="{FF2B5EF4-FFF2-40B4-BE49-F238E27FC236}">
                <a16:creationId xmlns:a16="http://schemas.microsoft.com/office/drawing/2014/main" id="{2CF0B0A1-0857-30BA-5BA4-1398CE0EC01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7A3F214-AE9E-412E-905E-79D683BE1A31}" type="slidenum">
              <a:rPr lang="en-US" altLang="en-US" smtClean="0">
                <a:solidFill>
                  <a:srgbClr val="898989"/>
                </a:solidFill>
                <a:latin typeface="Calibri" panose="020F0502020204030204" pitchFamily="34" charset="0"/>
              </a:rPr>
              <a:pPr/>
              <a:t>7</a:t>
            </a:fld>
            <a:endParaRPr lang="en-US" altLang="en-US" dirty="0">
              <a:solidFill>
                <a:srgbClr val="898989"/>
              </a:solidFill>
              <a:latin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D2378-A262-2D0D-EDA4-B3B4CCB3F825}"/>
              </a:ext>
            </a:extLst>
          </p:cNvPr>
          <p:cNvSpPr>
            <a:spLocks noGrp="1"/>
          </p:cNvSpPr>
          <p:nvPr>
            <p:ph type="title"/>
          </p:nvPr>
        </p:nvSpPr>
        <p:spPr>
          <a:xfrm>
            <a:off x="152400" y="274638"/>
            <a:ext cx="8763000" cy="6354762"/>
          </a:xfrm>
        </p:spPr>
        <p:txBody>
          <a:bodyPr/>
          <a:lstStyle/>
          <a:p>
            <a:pPr marL="0" marR="0">
              <a:lnSpc>
                <a:spcPct val="107000"/>
              </a:lnSpc>
              <a:spcAft>
                <a:spcPts val="800"/>
              </a:spcAft>
            </a:pPr>
            <a:r>
              <a:rPr lang="en-US" altLang="en-US" b="1" dirty="0">
                <a:effectLst>
                  <a:outerShdw blurRad="38100" dist="38100" dir="2700000" algn="tl">
                    <a:srgbClr val="000000">
                      <a:alpha val="43137"/>
                    </a:srgbClr>
                  </a:outerShdw>
                </a:effectLst>
                <a:latin typeface="Goudy Old Style" panose="02020502050305020303" pitchFamily="18" charset="0"/>
              </a:rPr>
              <a:t>Learning Objectives </a:t>
            </a:r>
            <a:r>
              <a:rPr lang="en-US" altLang="en-US" sz="4400" b="1" dirty="0">
                <a:effectLst>
                  <a:outerShdw blurRad="38100" dist="38100" dir="2700000" algn="tl">
                    <a:srgbClr val="000000">
                      <a:alpha val="43137"/>
                    </a:srgbClr>
                  </a:outerShdw>
                </a:effectLst>
                <a:latin typeface="Goudy Old Style" panose="02020502050305020303" pitchFamily="18" charset="0"/>
              </a:rPr>
              <a:t>(Cont.)</a:t>
            </a:r>
            <a:r>
              <a:rPr lang="en-US" altLang="en-US" sz="2800" b="1" dirty="0">
                <a:effectLst>
                  <a:outerShdw blurRad="38100" dist="38100" dir="2700000" algn="tl">
                    <a:srgbClr val="000000">
                      <a:alpha val="43137"/>
                    </a:srgbClr>
                  </a:outerShdw>
                </a:effectLst>
                <a:latin typeface="Goudy Old Style" panose="02020502050305020303" pitchFamily="18" charset="0"/>
              </a:rPr>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altLang="en-US" sz="1200" b="1" dirty="0">
                <a:effectLst>
                  <a:outerShdw blurRad="38100" dist="38100" dir="2700000" algn="tl">
                    <a:srgbClr val="000000">
                      <a:alpha val="43137"/>
                    </a:srgbClr>
                  </a:outerShdw>
                </a:effectLst>
                <a:latin typeface="Goudy Old Style" panose="02020502050305020303" pitchFamily="18" charset="0"/>
              </a:rPr>
              <a:t> </a:t>
            </a:r>
            <a:r>
              <a:rPr lang="en-US" altLang="en-US" sz="2800" b="1" dirty="0">
                <a:effectLst>
                  <a:outerShdw blurRad="38100" dist="38100" dir="2700000" algn="tl">
                    <a:srgbClr val="000000">
                      <a:alpha val="43137"/>
                    </a:srgbClr>
                  </a:outerShdw>
                </a:effectLst>
                <a:latin typeface="Goudy Old Style" panose="02020502050305020303" pitchFamily="18" charset="0"/>
              </a:rPr>
              <a:t/>
            </a:r>
            <a:br>
              <a:rPr lang="en-US" altLang="en-US" sz="2800" b="1" dirty="0">
                <a:effectLst>
                  <a:outerShdw blurRad="38100" dist="38100" dir="2700000" algn="tl">
                    <a:srgbClr val="000000">
                      <a:alpha val="43137"/>
                    </a:srgbClr>
                  </a:outerShdw>
                </a:effectLst>
                <a:latin typeface="Goudy Old Style" panose="02020502050305020303"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Recognize the steps to be taken by a practitioner or a pharmacist to follow federal laws and regulations enforced by DEA pertaining to the prescribing and or dispensing of controlled substance for a legitimate medical purpose.</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a:r>
            <a:b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br>
            <a:r>
              <a:rPr lang="en-US" sz="2800" b="1" kern="100" dirty="0">
                <a:effectLst>
                  <a:outerShdw blurRad="38100" dist="38100" dir="2700000" algn="tl">
                    <a:srgbClr val="000000">
                      <a:alpha val="43137"/>
                    </a:srgbClr>
                  </a:outerShdw>
                </a:effectLst>
                <a:latin typeface="Goudy Old Style" panose="02020502050305020303" pitchFamily="18" charset="0"/>
                <a:ea typeface="Aptos" panose="020B0004020202020204" pitchFamily="34" charset="0"/>
                <a:cs typeface="Times New Roman" panose="02020603050405020304" pitchFamily="18" charset="0"/>
              </a:rPr>
              <a:t>- The necessity of a prescriber or a pharmacist to maintain complete and accurate records, especially electronic medical records with a full written explanation of a patient treatment plan requiring the prescribing of a controlled substances.</a:t>
            </a:r>
            <a:endParaRPr lang="en-US" sz="2800" b="1" dirty="0">
              <a:effectLst>
                <a:outerShdw blurRad="38100" dist="38100" dir="2700000" algn="tl">
                  <a:srgbClr val="000000">
                    <a:alpha val="43137"/>
                  </a:srgbClr>
                </a:outerShdw>
              </a:effectLst>
              <a:latin typeface="Goudy Old Style" panose="02020502050305020303" pitchFamily="18" charset="0"/>
            </a:endParaRPr>
          </a:p>
        </p:txBody>
      </p:sp>
      <p:sp>
        <p:nvSpPr>
          <p:cNvPr id="3" name="Slide Number Placeholder 2">
            <a:extLst>
              <a:ext uri="{FF2B5EF4-FFF2-40B4-BE49-F238E27FC236}">
                <a16:creationId xmlns:a16="http://schemas.microsoft.com/office/drawing/2014/main" id="{FBB0F2E8-F8CD-57B0-0F30-CCB059AEAFB0}"/>
              </a:ext>
            </a:extLst>
          </p:cNvPr>
          <p:cNvSpPr>
            <a:spLocks noGrp="1"/>
          </p:cNvSpPr>
          <p:nvPr>
            <p:ph type="sldNum" sz="quarter" idx="12"/>
          </p:nvPr>
        </p:nvSpPr>
        <p:spPr/>
        <p:txBody>
          <a:bodyPr/>
          <a:lstStyle/>
          <a:p>
            <a:pPr>
              <a:defRPr/>
            </a:pPr>
            <a:fld id="{E55E93F7-9CBB-4D4C-B96E-4B505F535D20}" type="slidenum">
              <a:rPr lang="en-US" altLang="en-US" smtClean="0"/>
              <a:pPr>
                <a:defRPr/>
              </a:pPr>
              <a:t>8</a:t>
            </a:fld>
            <a:endParaRPr lang="en-US" altLang="en-US" dirty="0"/>
          </a:p>
        </p:txBody>
      </p:sp>
    </p:spTree>
    <p:extLst>
      <p:ext uri="{BB962C8B-B14F-4D97-AF65-F5344CB8AC3E}">
        <p14:creationId xmlns:p14="http://schemas.microsoft.com/office/powerpoint/2010/main" val="3219786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a:extLst>
              <a:ext uri="{FF2B5EF4-FFF2-40B4-BE49-F238E27FC236}">
                <a16:creationId xmlns:a16="http://schemas.microsoft.com/office/drawing/2014/main" id="{479F7A4D-7DF3-3DFA-C0C9-F54E4D8EDAE5}"/>
              </a:ext>
            </a:extLst>
          </p:cNvPr>
          <p:cNvSpPr>
            <a:spLocks noGrp="1"/>
          </p:cNvSpPr>
          <p:nvPr>
            <p:ph type="title"/>
          </p:nvPr>
        </p:nvSpPr>
        <p:spPr>
          <a:xfrm>
            <a:off x="152400" y="152400"/>
            <a:ext cx="8763000" cy="6477000"/>
          </a:xfrm>
        </p:spPr>
        <p:txBody>
          <a:bodyPr/>
          <a:lstStyle/>
          <a:p>
            <a:pPr>
              <a:defRPr/>
            </a:pPr>
            <a:r>
              <a:rPr lang="en-US" sz="2400" b="1" dirty="0">
                <a:effectLst>
                  <a:outerShdw blurRad="38100" dist="38100" dir="2700000" algn="tl">
                    <a:srgbClr val="C0C0C0"/>
                  </a:outerShdw>
                </a:effectLst>
                <a:latin typeface="Goudy Old Style" pitchFamily="18" charset="0"/>
              </a:rPr>
              <a:t>DRUG ENFORCEMENT ADMINISTRATION (“DEA”)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DIVERSION CONTROL DIVISION (“DIVERSION”)</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Responsible to </a:t>
            </a:r>
            <a:r>
              <a:rPr lang="en-US" sz="2400" b="1" u="sng" dirty="0">
                <a:effectLst>
                  <a:outerShdw blurRad="38100" dist="38100" dir="2700000" algn="tl">
                    <a:srgbClr val="C0C0C0"/>
                  </a:outerShdw>
                </a:effectLst>
                <a:latin typeface="Goudy Old Style" pitchFamily="18" charset="0"/>
              </a:rPr>
              <a:t>Prevent</a:t>
            </a:r>
            <a:r>
              <a:rPr lang="en-US" sz="2400" b="1" dirty="0">
                <a:effectLst>
                  <a:outerShdw blurRad="38100" dist="38100" dir="2700000" algn="tl">
                    <a:srgbClr val="C0C0C0"/>
                  </a:outerShdw>
                </a:effectLst>
                <a:latin typeface="Goudy Old Style" pitchFamily="18" charset="0"/>
              </a:rPr>
              <a:t>, </a:t>
            </a:r>
            <a:r>
              <a:rPr lang="en-US" sz="2400" b="1" u="sng" dirty="0">
                <a:effectLst>
                  <a:outerShdw blurRad="38100" dist="38100" dir="2700000" algn="tl">
                    <a:srgbClr val="C0C0C0"/>
                  </a:outerShdw>
                </a:effectLst>
                <a:latin typeface="Goudy Old Style" pitchFamily="18" charset="0"/>
              </a:rPr>
              <a:t>Detect</a:t>
            </a:r>
            <a:r>
              <a:rPr lang="en-US" sz="2400" b="1" dirty="0">
                <a:effectLst>
                  <a:outerShdw blurRad="38100" dist="38100" dir="2700000" algn="tl">
                    <a:srgbClr val="C0C0C0"/>
                  </a:outerShdw>
                </a:effectLst>
                <a:latin typeface="Goudy Old Style" pitchFamily="18" charset="0"/>
              </a:rPr>
              <a:t>, and </a:t>
            </a:r>
            <a:r>
              <a:rPr lang="en-US" sz="2400" b="1" u="sng" dirty="0">
                <a:effectLst>
                  <a:outerShdw blurRad="38100" dist="38100" dir="2700000" algn="tl">
                    <a:srgbClr val="C0C0C0"/>
                  </a:outerShdw>
                </a:effectLst>
                <a:latin typeface="Goudy Old Style" pitchFamily="18" charset="0"/>
              </a:rPr>
              <a:t>Investigate</a:t>
            </a:r>
            <a:r>
              <a:rPr lang="en-US" sz="2400" b="1" dirty="0">
                <a:effectLst>
                  <a:outerShdw blurRad="38100" dist="38100" dir="2700000" algn="tl">
                    <a:srgbClr val="C0C0C0"/>
                  </a:outerShdw>
                </a:effectLst>
                <a:latin typeface="Goudy Old Style" pitchFamily="18" charset="0"/>
              </a:rPr>
              <a:t> Diversion of Pharmaceutical Controlled Substances &amp; Regulated Chemicals While Ensuring an Adequate Supply for Legitimate Medical and Scientific Purposes</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r>
              <a:rPr lang="en-US" sz="2400" b="1" u="sng" dirty="0">
                <a:effectLst>
                  <a:outerShdw blurRad="38100" dist="38100" dir="2700000" algn="tl">
                    <a:srgbClr val="C0C0C0"/>
                  </a:outerShdw>
                </a:effectLst>
                <a:latin typeface="Goudy Old Style" pitchFamily="18" charset="0"/>
              </a:rPr>
              <a:t>Enforcing the Federal Laws &amp; Regulations</a:t>
            </a:r>
            <a:r>
              <a:rPr lang="en-US" sz="2400" b="1" dirty="0">
                <a:effectLst>
                  <a:outerShdw blurRad="38100" dist="38100" dir="2700000" algn="tl">
                    <a:srgbClr val="C0C0C0"/>
                  </a:outerShdw>
                </a:effectLst>
                <a:latin typeface="Goudy Old Style" pitchFamily="18" charset="0"/>
              </a:rPr>
              <a:t> relating to Schedules I to V Controlled Substances and Regulated Chemicals Assigned to the DEA Tactical Diversion Squad</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br>
              <a:rPr lang="en-US" sz="2400" b="1" dirty="0">
                <a:effectLst>
                  <a:outerShdw blurRad="38100" dist="38100" dir="2700000" algn="tl">
                    <a:srgbClr val="C0C0C0"/>
                  </a:outerShdw>
                </a:effectLst>
                <a:latin typeface="Goudy Old Style" pitchFamily="18" charset="0"/>
              </a:rPr>
            </a:br>
            <a:r>
              <a:rPr lang="en-US" sz="2400" b="1" dirty="0">
                <a:effectLst>
                  <a:outerShdw blurRad="38100" dist="38100" dir="2700000" algn="tl">
                    <a:srgbClr val="C0C0C0"/>
                  </a:outerShdw>
                </a:effectLst>
                <a:latin typeface="Goudy Old Style" pitchFamily="18" charset="0"/>
              </a:rPr>
              <a:t>- </a:t>
            </a:r>
            <a:r>
              <a:rPr lang="en-US" sz="2400" b="1" u="sng" dirty="0">
                <a:effectLst>
                  <a:outerShdw blurRad="38100" dist="38100" dir="2700000" algn="tl">
                    <a:srgbClr val="C0C0C0"/>
                  </a:outerShdw>
                </a:effectLst>
                <a:latin typeface="Goudy Old Style" pitchFamily="18" charset="0"/>
              </a:rPr>
              <a:t>On-Site Audits and Inspections</a:t>
            </a:r>
            <a:r>
              <a:rPr lang="en-US" sz="2400" b="1" dirty="0">
                <a:effectLst>
                  <a:outerShdw blurRad="38100" dist="38100" dir="2700000" algn="tl">
                    <a:srgbClr val="C0C0C0"/>
                  </a:outerShdw>
                </a:effectLst>
                <a:latin typeface="Goudy Old Style" pitchFamily="18" charset="0"/>
              </a:rPr>
              <a:t> of Controlled Substances and Regulated Chemicals Assigned to the Diversion Compliance Group</a:t>
            </a:r>
            <a:br>
              <a:rPr lang="en-US" sz="2400" b="1" dirty="0">
                <a:effectLst>
                  <a:outerShdw blurRad="38100" dist="38100" dir="2700000" algn="tl">
                    <a:srgbClr val="C0C0C0"/>
                  </a:outerShdw>
                </a:effectLst>
                <a:latin typeface="Goudy Old Style" pitchFamily="18" charset="0"/>
              </a:rPr>
            </a:br>
            <a:r>
              <a:rPr lang="en-US" sz="1600" b="1" dirty="0">
                <a:effectLst>
                  <a:outerShdw blurRad="38100" dist="38100" dir="2700000" algn="tl">
                    <a:srgbClr val="C0C0C0"/>
                  </a:outerShdw>
                </a:effectLst>
                <a:latin typeface="Goudy Old Style" pitchFamily="18" charset="0"/>
              </a:rPr>
              <a:t> </a:t>
            </a:r>
            <a:r>
              <a:rPr lang="en-US" sz="2400" b="1" dirty="0">
                <a:effectLst>
                  <a:outerShdw blurRad="38100" dist="38100" dir="2700000" algn="tl">
                    <a:srgbClr val="C0C0C0"/>
                  </a:outerShdw>
                </a:effectLst>
                <a:latin typeface="Goudy Old Style" pitchFamily="18" charset="0"/>
              </a:rPr>
              <a:t/>
            </a:r>
            <a:br>
              <a:rPr lang="en-US" sz="2400" b="1" dirty="0">
                <a:effectLst>
                  <a:outerShdw blurRad="38100" dist="38100" dir="2700000" algn="tl">
                    <a:srgbClr val="C0C0C0"/>
                  </a:outerShdw>
                </a:effectLst>
                <a:latin typeface="Goudy Old Style" pitchFamily="18" charset="0"/>
              </a:rPr>
            </a:br>
            <a:r>
              <a:rPr lang="en-US" sz="3600" b="1" dirty="0">
                <a:effectLst>
                  <a:outerShdw blurRad="38100" dist="38100" dir="2700000" algn="tl">
                    <a:srgbClr val="C0C0C0"/>
                  </a:outerShdw>
                </a:effectLst>
                <a:latin typeface="Goudy Old Style" pitchFamily="18" charset="0"/>
              </a:rPr>
              <a:t>(www.deadiversion.usdoj.gov)</a:t>
            </a:r>
            <a:br>
              <a:rPr lang="en-US" sz="3600" b="1" dirty="0">
                <a:effectLst>
                  <a:outerShdw blurRad="38100" dist="38100" dir="2700000" algn="tl">
                    <a:srgbClr val="C0C0C0"/>
                  </a:outerShdw>
                </a:effectLst>
                <a:latin typeface="Goudy Old Style" pitchFamily="18" charset="0"/>
              </a:rPr>
            </a:br>
            <a:r>
              <a:rPr lang="en-US" sz="3600" b="1" dirty="0">
                <a:effectLst>
                  <a:outerShdw blurRad="38100" dist="38100" dir="2700000" algn="tl">
                    <a:srgbClr val="C0C0C0"/>
                  </a:outerShdw>
                </a:effectLst>
                <a:latin typeface="Goudy Old Style" pitchFamily="18" charset="0"/>
              </a:rPr>
              <a:t>CHECK THE NEW FORMAT</a:t>
            </a:r>
            <a:endParaRPr lang="en-US" altLang="en-US" sz="3600" b="1" dirty="0">
              <a:latin typeface="Goudy Old Style" panose="02020502050305020303" pitchFamily="18" charset="0"/>
            </a:endParaRPr>
          </a:p>
        </p:txBody>
      </p:sp>
      <p:sp>
        <p:nvSpPr>
          <p:cNvPr id="9219" name="Slide Number Placeholder 1">
            <a:extLst>
              <a:ext uri="{FF2B5EF4-FFF2-40B4-BE49-F238E27FC236}">
                <a16:creationId xmlns:a16="http://schemas.microsoft.com/office/drawing/2014/main" id="{D0CA043F-972E-5A4E-7703-82BF176EFF10}"/>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B6A6BC0-C388-4B27-A2BC-370CACF4A7C1}" type="slidenum">
              <a:rPr lang="en-US" altLang="en-US" smtClean="0">
                <a:solidFill>
                  <a:srgbClr val="898989"/>
                </a:solidFill>
                <a:latin typeface="Calibri" panose="020F0502020204030204" pitchFamily="34" charset="0"/>
              </a:rPr>
              <a:pPr/>
              <a:t>9</a:t>
            </a:fld>
            <a:endParaRPr lang="en-US" altLang="en-US" dirty="0">
              <a:solidFill>
                <a:srgbClr val="898989"/>
              </a:solidFill>
              <a:latin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16345</TotalTime>
  <Words>2213</Words>
  <Application>Microsoft Office PowerPoint</Application>
  <PresentationFormat>On-screen Show (4:3)</PresentationFormat>
  <Paragraphs>58</Paragraphs>
  <Slides>27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Arial</vt:lpstr>
      <vt:lpstr>Calibri</vt:lpstr>
      <vt:lpstr>Goudy Old Style</vt:lpstr>
      <vt:lpstr>Times New Roman</vt:lpstr>
      <vt:lpstr>Office Theme</vt:lpstr>
      <vt:lpstr>The  Role of the  Drug Enforcement Administration  in Oversight and Enforcement over Registered Health Care Providers  Pennsylvania Pain &amp; Addiction Summit Wilkes University  Friday - April 25, 2025</vt:lpstr>
      <vt:lpstr>Presenters:   Carlos M. Aquino,  Compliance Consultant &amp; Founder PharmaDiversion LLC  James R. Schiffer, R.Ph. Esq.  Partner Allegaert Berger &amp; Vogel LLP</vt:lpstr>
      <vt:lpstr>Experience   James R. Schiffer, RPh, Esq  20 Years as an Attorney   Partner Allegaert Berger &amp; Vogel LLP  37 Years Adjunct Professor Arnold &amp; Marie Schwartz College of Pharmacy  Long Island University  50 Years Pharmacist Jim &amp; Phil’s Family Pharmacy 1979-2007</vt:lpstr>
      <vt:lpstr>Experience   Carlos M. Aquino  24 Years with Philadelphia Police (Last 10 years assigned to DEA Task Force)  12 Years with PFD DEA Diversion (8 as an Investigator &amp; 4 as a Supervisor)  16 Years with PharmaDiversion LLC (Single Entity LLC since January 2009)</vt:lpstr>
      <vt:lpstr>NOTICE ON CONFLICT OF INTEREST  There are no conflicts of interest with today’s speakers regarding this presentation.  This presentation is not intended to provide legal advice but is intended to inform the attendees of current issues involving compliance with the Controlled Substance Act (“CSA”)  including:  (i) record keeping; (ii) prescribing of a controlled substances; (iii) the need for a fully documented patient chart and (iv) the importance of maintaining a well define patient treatment plan. </vt:lpstr>
      <vt:lpstr>Learning Objectives   - Review recent administrative and civil actions by the Drug Enforcement Administration (“DEA”) through their Diversion Control Division (“Diversion”) personnel on prescribers and pharmacists who prescribes, administers or dispense a controlled substance.  - Review the responsibility of a prescribing practitioner, who prescribes a controlled substance, and a pharmacist who fills such prescription that is required to comply with federal laws and regulations enforced by DEA Diversion personnel.   </vt:lpstr>
      <vt:lpstr>Learning Objectives (Cont.)    - Review the actions of DEA Diversion personnel when they proceed with an Order to Show Cause against a DEA registration based on allegations that controlled substance prescriptions were prescribed or dispensed without a legitimate medical purpose.  - Understand the severity of DEA administrative actions when evaluating if a practitioner or a pharmacy has been maintaining complete and accurate DEA required records and inventories of controlled substances prescribed, administered or dispensed as a part of a patient treatment plan.</vt:lpstr>
      <vt:lpstr>Learning Objectives (Cont.)   - Recognize the steps to be taken by a practitioner or a pharmacist to follow federal laws and regulations enforced by DEA pertaining to the prescribing and or dispensing of controlled substance for a legitimate medical purpose.  - The necessity of a prescriber or a pharmacist to maintain complete and accurate records, especially electronic medical records with a full written explanation of a patient treatment plan requiring the prescribing of a controlled substances.</vt:lpstr>
      <vt:lpstr>DRUG ENFORCEMENT ADMINISTRATION (“DEA”)  DIVERSION CONTROL DIVISION (“DIVERSION”)                Responsible to Prevent, Detect, and Investigate Diversion of Pharmaceutical Controlled Substances &amp; Regulated Chemicals While Ensuring an Adequate Supply for Legitimate Medical and Scientific Purposes   - Enforcing the Federal Laws &amp; Regulations relating to Schedules I to V Controlled Substances and Regulated Chemicals Assigned to the DEA Tactical Diversion Squad    - On-Site Audits and Inspections of Controlled Substances and Regulated Chemicals Assigned to the Diversion Compliance Group   (www.deadiversion.usdoj.gov) CHECK THE NEW FORMAT</vt:lpstr>
      <vt:lpstr>Navigating the New DEA Diversion Website   Revocations of DEA Registrations are Posted under “What’s New”    Enforcement Cases and Civil Actions are Posted under “In the News”   Your Local DEA Diversion Offices are Posted under “About Us”   Registration Tools and Needs are found under “Registration”     DEA Diversion Post are found under “Resources”   - Title 21, USC (laws) - Title 21, CFR (regulations) - Guidance Document Portal - DEA Practitioner’s Manual 2023 - DEA Pharmacist’s Manual 2022</vt:lpstr>
      <vt:lpstr>DEA ACTIONS      Administrative Action     - Letter of Admonition (LOA) - Memorandum of Agreement (MOA) - Voluntary Surrender of DEA Registration - Order to Show Cause (OTSC) - Revocation  Civil Actions Fines      - $18,759.00 per DEA record keeping violation   - $80,850.00 per controlled substance prescription violation   FEDERAL REGISTRAR Civil Monetary Penalty Adjustments for Inflation 2024 (Revised February 12, 2024)</vt:lpstr>
      <vt:lpstr>DENIAL, REVOCATION, OR IMMEDIATE SUSPENSION OF A  DEA REGISTRATION  - Materially falsified any DEA application or a DEA renewal registration (Review of the Four Liability Questions)  - Conviction of a felony relating to controlled substances or List I chemicals  - State registration suspended, revoked, denied or no longer authorized by the state  - Committed an act that would render registration to be inconsistent with the public interest  - Exclusion from participation in a program under Title 42, Section 1320A-7(a)  Title 21 United States Code Part 824 (a) - Grounds</vt:lpstr>
      <vt:lpstr>DEA  Definition of a Prescription    “Prescription means an order for medication which is dispensed to or for an ultimate user but does no include an order for medication which is dispensed for immediate administration to the ultimate user (e.g., an order to dispense a drug to a bed patient for immediate administration in a hospital is not a prescription).”     Title 21, Code of Federal Regulations Part 1300.01  Definitions relating to controlled substances</vt:lpstr>
      <vt:lpstr>PURPOSE OF ISSUE OF PRESCRIPTION   “A prescription for a controlled substance to be effective must be issued for a legitimate medical purpose by an individual practitioner acting in the usual course of his professional practice. The responsibility for the proper prescribing and dispensing of controlled substances is upon the prescribing practitioner, but a corresponding responsibility rests with the pharmacist who fills the prescription. An order purporting to be a prescription issued not in the usual course of professional treatment or in legitimate and authorized research is not a prescription within the meaning and intent of section 309 of the Act (21 U.S.C. 829) and the person knowingly filling such a purported prescription, as well as the person issuing it, shall be subject to the penalties provided for violations of the provisions of law relating to controlled substances.”   Title 21, Code of Federal Regulations Part 1306.04(a)</vt:lpstr>
      <vt:lpstr>MANNER OF ISSUANCE PRESCRIPTION   “All prescriptions for controlled substances shall be dated as of, and signed on, the day when issued and shall bear the full name and address of the patient, the drug name, strength, dosage form, quantity prescribed, direction for use, and the name, address and registration number of the practitioner.”   Title 21, Code of Federal Regulations Part 1306.05(a)</vt:lpstr>
      <vt:lpstr>ALLEGATIONS THAT TRIGGER A DEA INSPECTION    - Allegations from State regulatory entities that focus on the over-prescribing or questionable dispensing of controlled substances.   - A complaint from a family members that a patient became addicted to controlled substances prescribed or dispensed to them.   A complaint from a family member that a patient is diverting their prescribed and dispensed controlled substance medications.   - The arrest of a patient who diverted their controlled substance prescription who now will cooperate with law enforcement.   - A community complaint or allegation that a medical clinic or pharmacy  is a “Pill Mill”</vt:lpstr>
      <vt:lpstr>FOCUS OF A DEA INSPECTION (Practitioner)     - Diversion of Controlled Substances   - Diversion by Employees (Receptionist)   - Drug Seeker/Doctor Shopper Patients    - Patient Medical Charts   - Necessity for a Controlled Substance Prescription (Especially an Opioid)   - Pill Mill Allegations (Pharmacist or Public)</vt:lpstr>
      <vt:lpstr>FOCUS OF A DEA INSPECTION (Pharmacy)      - Inspection and Audit (DEA Required Records and Inventory)    - Question a Pharmacist’s Corresponding Responsibilities When Filling Controlled Substance Prescriptions    - Question a Pharmacy Due Diligence Policy to Determine the Necessity of a Controlled Substances Prescription Dispensed by a Pharmacist   - Wholesaler Who Closed a Pharmacy Controlled Substance Account and Reported to the DEA Suspicious Order Reporting System (SORS)</vt:lpstr>
      <vt:lpstr>CORRESPONDING RESPONSIBILITIES RECOMMENDATION FOR A PHARMACIST (DEA QUESTIONS OF A PRESCRIBER AND WHAT YOU SHOULD KNOW)     - The Prescriber’s Medical Education - The Prescriber’s Field of Medicine - The Prescriber’s Board Certification - State Discipline Actions Against Prescribers (Controlled Substance Only)  REAL SAMPLE – Pennsylvania pharmacist filling opioids prescriptions for a prescriber whose education, field of medicine and board certification are in Anatomic Pathology. </vt:lpstr>
      <vt:lpstr>FOCUS OF A DEA INSPECTION (PRESCRIBERS AND PHARMACIES)  - Prescriptions written or filled earlier than the previous prescription for the same controlled substance   - If a patient profile done through the State PDMP Program   - The necessity of prescriptions that includes an opioid and a benzo   - Prescribing of Buprenorphine for opioid use disorder (Telemedicine)   - A review of the 90 Morphine Milligram Equivalent (“MME”) requirements for opioid prescriptions (Check with your state 90 MME regulations)   - The prescribing or dispensing of an immediate release opioid  (Break Though Pain)</vt:lpstr>
      <vt:lpstr>“Third Temporary Extension of Covid-19 Telemedicine Flexibilities for Prescription of Controlled Medications”   DEA and HHS Extend Telemedicine Flexibilities through the end of 2025  Our Recommendations   - Maintain a Patient/Doctor Relationship - Initial Patient Visit at Your Office - See Patient Every 90 Days - Maintain a Complete &amp; Accurate Medical Chart</vt:lpstr>
      <vt:lpstr>SUPPLER’S DUE DILIGENCE   To determine that all controlled substances purchased by a pharmacy from them are dispensed for legitimate medical purpose and to prevent and detect diversion of those controlled substances. </vt:lpstr>
      <vt:lpstr>DISTRIBUTOR SETTLEMENT AGREEMENT Dated December 23, 2021  AmerisourceBergen (Cencora) - $6.1 Billion  Cardinal Health - $6.0 Billion  McKesson – $7.4 Billion</vt:lpstr>
      <vt:lpstr>SUPPLER’S DUE DILIGENCE  - Monitor the Sales of All Controlled Substances   - Request and Review a 90-Day Dispensing Report   - Question Purpose for a Prescription   - Conduct an On-Site Pharmacy Inspection   - Determine That No Diversion of Controlled Substances has Occurred at a Pharmacy   - Report Pharmacy as a Suspicious Orders through the DEA SORS</vt:lpstr>
      <vt:lpstr>“REMEMBER” PURPOSE OF ISSUE OF PRESCRIPTION     “A prescription for a controlled substance to be effective must be issued for a legitimate medical purpose by an individual practitioner acting in the usual course of his professional practice. The responsibility for the proper prescribing and dispensing of controlled substances is upon the prescribing practitioner, but a corresponding responsibility rests with the pharmacist who fills the prescription.      Title 21, Code of Federal Regulations Part 1306.04(a)  “A practitioner is required to determine the legitimacy of prescribing a controlled substance and the pharmacist has a corresponding responsibility to determine the legitimacy of a prescription and written for a legitimate medical purpose. There is a need for a practitioner and a  pharmacist to speak to each other. Don’t rely on the receptionist.”   Carlos M. Aquino April 26, 2024</vt:lpstr>
      <vt:lpstr>Questions?</vt:lpstr>
      <vt:lpstr>Thank you for your attendance  Carlos Aquino PharmaDiversion LLC  Cell Phone 610 487 4663 Email: carlos@pharmadiversion.com     Jim Schiffer   Allegaert Berger &amp; Vogel LLP  Direct Phone 908 228 7520 Email: jschiffer@abv.com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York City Pharmacists Society</dc:title>
  <dc:creator>jrschiffer</dc:creator>
  <cp:lastModifiedBy>Petty, Margaret</cp:lastModifiedBy>
  <cp:revision>131</cp:revision>
  <cp:lastPrinted>2018-04-30T14:12:03Z</cp:lastPrinted>
  <dcterms:created xsi:type="dcterms:W3CDTF">2012-04-11T23:27:19Z</dcterms:created>
  <dcterms:modified xsi:type="dcterms:W3CDTF">2025-03-10T13:48:15Z</dcterms:modified>
</cp:coreProperties>
</file>