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45_7815DB59.xml" ContentType="application/vnd.ms-powerpoint.comment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76"/>
  </p:notesMasterIdLst>
  <p:sldIdLst>
    <p:sldId id="366" r:id="rId5"/>
    <p:sldId id="367" r:id="rId6"/>
    <p:sldId id="369" r:id="rId7"/>
    <p:sldId id="359" r:id="rId8"/>
    <p:sldId id="259" r:id="rId9"/>
    <p:sldId id="328" r:id="rId10"/>
    <p:sldId id="349" r:id="rId11"/>
    <p:sldId id="350" r:id="rId12"/>
    <p:sldId id="329" r:id="rId13"/>
    <p:sldId id="354" r:id="rId14"/>
    <p:sldId id="331" r:id="rId15"/>
    <p:sldId id="332" r:id="rId16"/>
    <p:sldId id="333" r:id="rId17"/>
    <p:sldId id="334" r:id="rId18"/>
    <p:sldId id="264" r:id="rId19"/>
    <p:sldId id="300" r:id="rId20"/>
    <p:sldId id="265" r:id="rId21"/>
    <p:sldId id="301" r:id="rId22"/>
    <p:sldId id="266" r:id="rId23"/>
    <p:sldId id="302" r:id="rId24"/>
    <p:sldId id="267" r:id="rId25"/>
    <p:sldId id="303" r:id="rId26"/>
    <p:sldId id="268" r:id="rId27"/>
    <p:sldId id="304" r:id="rId28"/>
    <p:sldId id="269" r:id="rId29"/>
    <p:sldId id="310" r:id="rId30"/>
    <p:sldId id="270" r:id="rId31"/>
    <p:sldId id="312" r:id="rId32"/>
    <p:sldId id="271" r:id="rId33"/>
    <p:sldId id="357" r:id="rId34"/>
    <p:sldId id="272" r:id="rId35"/>
    <p:sldId id="355" r:id="rId36"/>
    <p:sldId id="273" r:id="rId37"/>
    <p:sldId id="314" r:id="rId38"/>
    <p:sldId id="360" r:id="rId39"/>
    <p:sldId id="361" r:id="rId40"/>
    <p:sldId id="362" r:id="rId41"/>
    <p:sldId id="363" r:id="rId42"/>
    <p:sldId id="364" r:id="rId43"/>
    <p:sldId id="365" r:id="rId44"/>
    <p:sldId id="342" r:id="rId45"/>
    <p:sldId id="343" r:id="rId46"/>
    <p:sldId id="344" r:id="rId47"/>
    <p:sldId id="345" r:id="rId48"/>
    <p:sldId id="346" r:id="rId49"/>
    <p:sldId id="279" r:id="rId50"/>
    <p:sldId id="316" r:id="rId51"/>
    <p:sldId id="280" r:id="rId52"/>
    <p:sldId id="317" r:id="rId53"/>
    <p:sldId id="372" r:id="rId54"/>
    <p:sldId id="373" r:id="rId55"/>
    <p:sldId id="282" r:id="rId56"/>
    <p:sldId id="319" r:id="rId57"/>
    <p:sldId id="283" r:id="rId58"/>
    <p:sldId id="325" r:id="rId59"/>
    <p:sldId id="284" r:id="rId60"/>
    <p:sldId id="305" r:id="rId61"/>
    <p:sldId id="285" r:id="rId62"/>
    <p:sldId id="306" r:id="rId63"/>
    <p:sldId id="286" r:id="rId64"/>
    <p:sldId id="307" r:id="rId65"/>
    <p:sldId id="287" r:id="rId66"/>
    <p:sldId id="308" r:id="rId67"/>
    <p:sldId id="288" r:id="rId68"/>
    <p:sldId id="309" r:id="rId69"/>
    <p:sldId id="347" r:id="rId70"/>
    <p:sldId id="348" r:id="rId71"/>
    <p:sldId id="351" r:id="rId72"/>
    <p:sldId id="289" r:id="rId73"/>
    <p:sldId id="370" r:id="rId74"/>
    <p:sldId id="371" r:id="rId75"/>
  </p:sldIdLst>
  <p:sldSz cx="9144000" cy="5143500" type="screen16x9"/>
  <p:notesSz cx="6858000" cy="9144000"/>
  <p:embeddedFontLst>
    <p:embeddedFont>
      <p:font typeface="Bebas Neue" panose="020B0604020202020204" charset="0"/>
      <p:regular r:id="rId77"/>
    </p:embeddedFont>
    <p:embeddedFont>
      <p:font typeface="Poppins Medium" panose="020B0604020202020204" charset="0"/>
      <p:regular r:id="rId78"/>
      <p:italic r:id="rId79"/>
    </p:embeddedFont>
    <p:embeddedFont>
      <p:font typeface="Della Respira" panose="020B0604020202020204" charset="0"/>
      <p:regular r:id="rId80"/>
    </p:embeddedFont>
    <p:embeddedFont>
      <p:font typeface="Times" panose="02020603050405020304" pitchFamily="18" charset="0"/>
      <p:regular r:id="rId81"/>
      <p:bold r:id="rId82"/>
      <p:italic r:id="rId83"/>
      <p:boldItalic r:id="rId84"/>
    </p:embeddedFont>
    <p:embeddedFont>
      <p:font typeface="Calibri Light" panose="020F0302020204030204" pitchFamily="34" charset="0"/>
      <p:regular r:id="rId85"/>
      <p:italic r:id="rId86"/>
    </p:embeddedFont>
    <p:embeddedFont>
      <p:font typeface="Calibri" panose="020F0502020204030204" pitchFamily="34"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CFD7E9-2218-FD6D-9E0E-AA195A156F90}" name="Uritsky, Tanya" initials="TU" userId="S::TelegadT@pennmedicine.upenn.edu::15c17c5c-04bd-4902-ae1e-65b54c53cf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4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6" autoAdjust="0"/>
    <p:restoredTop sz="84238" autoAdjust="0"/>
  </p:normalViewPr>
  <p:slideViewPr>
    <p:cSldViewPr snapToGrid="0" snapToObjects="1">
      <p:cViewPr varScale="1">
        <p:scale>
          <a:sx n="70" d="100"/>
          <a:sy n="70" d="100"/>
        </p:scale>
        <p:origin x="906" y="60"/>
      </p:cViewPr>
      <p:guideLst/>
    </p:cSldViewPr>
  </p:slideViewPr>
  <p:notesTextViewPr>
    <p:cViewPr>
      <p:scale>
        <a:sx n="1" d="1"/>
        <a:sy n="1" d="1"/>
      </p:scale>
      <p:origin x="0" y="0"/>
    </p:cViewPr>
  </p:notesTextViewPr>
  <p:sorterViewPr>
    <p:cViewPr>
      <p:scale>
        <a:sx n="100" d="100"/>
        <a:sy n="100" d="100"/>
      </p:scale>
      <p:origin x="0" y="-174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font" Target="fonts/font13.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font" Target="fonts/font3.fntdata"/><Relationship Id="rId87"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6.fntdata"/><Relationship Id="rId90" Type="http://schemas.openxmlformats.org/officeDocument/2006/relationships/font" Target="fonts/font14.fntdata"/><Relationship Id="rId95"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1.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tsky, Tanya" userId="15c17c5c-04bd-4902-ae1e-65b54c53cff4" providerId="ADAL" clId="{3963BBC9-45B6-4BF0-8409-E9F403BF26C1}"/>
    <pc:docChg chg="modSld">
      <pc:chgData name="Uritsky, Tanya" userId="15c17c5c-04bd-4902-ae1e-65b54c53cff4" providerId="ADAL" clId="{3963BBC9-45B6-4BF0-8409-E9F403BF26C1}" dt="2024-03-12T15:33:48.878" v="9" actId="20577"/>
      <pc:docMkLst>
        <pc:docMk/>
      </pc:docMkLst>
      <pc:sldChg chg="modSp mod">
        <pc:chgData name="Uritsky, Tanya" userId="15c17c5c-04bd-4902-ae1e-65b54c53cff4" providerId="ADAL" clId="{3963BBC9-45B6-4BF0-8409-E9F403BF26C1}" dt="2024-03-12T15:32:31.172" v="3" actId="20577"/>
        <pc:sldMkLst>
          <pc:docMk/>
          <pc:sldMk cId="0" sldId="284"/>
        </pc:sldMkLst>
        <pc:spChg chg="mod">
          <ac:chgData name="Uritsky, Tanya" userId="15c17c5c-04bd-4902-ae1e-65b54c53cff4" providerId="ADAL" clId="{3963BBC9-45B6-4BF0-8409-E9F403BF26C1}" dt="2024-03-12T15:32:31.172" v="3" actId="20577"/>
          <ac:spMkLst>
            <pc:docMk/>
            <pc:sldMk cId="0" sldId="284"/>
            <ac:spMk id="428" creationId="{00000000-0000-0000-0000-000000000000}"/>
          </ac:spMkLst>
        </pc:spChg>
      </pc:sldChg>
      <pc:sldChg chg="modSp mod">
        <pc:chgData name="Uritsky, Tanya" userId="15c17c5c-04bd-4902-ae1e-65b54c53cff4" providerId="ADAL" clId="{3963BBC9-45B6-4BF0-8409-E9F403BF26C1}" dt="2024-03-12T15:33:37.923" v="7" actId="20577"/>
        <pc:sldMkLst>
          <pc:docMk/>
          <pc:sldMk cId="0" sldId="287"/>
        </pc:sldMkLst>
        <pc:spChg chg="mod">
          <ac:chgData name="Uritsky, Tanya" userId="15c17c5c-04bd-4902-ae1e-65b54c53cff4" providerId="ADAL" clId="{3963BBC9-45B6-4BF0-8409-E9F403BF26C1}" dt="2024-03-12T15:33:37.923" v="7" actId="20577"/>
          <ac:spMkLst>
            <pc:docMk/>
            <pc:sldMk cId="0" sldId="287"/>
            <ac:spMk id="446" creationId="{00000000-0000-0000-0000-000000000000}"/>
          </ac:spMkLst>
        </pc:spChg>
      </pc:sldChg>
      <pc:sldChg chg="modSp mod">
        <pc:chgData name="Uritsky, Tanya" userId="15c17c5c-04bd-4902-ae1e-65b54c53cff4" providerId="ADAL" clId="{3963BBC9-45B6-4BF0-8409-E9F403BF26C1}" dt="2024-03-12T15:33:48.878" v="9" actId="20577"/>
        <pc:sldMkLst>
          <pc:docMk/>
          <pc:sldMk cId="0" sldId="288"/>
        </pc:sldMkLst>
        <pc:spChg chg="mod">
          <ac:chgData name="Uritsky, Tanya" userId="15c17c5c-04bd-4902-ae1e-65b54c53cff4" providerId="ADAL" clId="{3963BBC9-45B6-4BF0-8409-E9F403BF26C1}" dt="2024-03-12T15:33:48.878" v="9" actId="20577"/>
          <ac:spMkLst>
            <pc:docMk/>
            <pc:sldMk cId="0" sldId="288"/>
            <ac:spMk id="452" creationId="{00000000-0000-0000-0000-000000000000}"/>
          </ac:spMkLst>
        </pc:spChg>
      </pc:sldChg>
      <pc:sldChg chg="modSp mod">
        <pc:chgData name="Uritsky, Tanya" userId="15c17c5c-04bd-4902-ae1e-65b54c53cff4" providerId="ADAL" clId="{3963BBC9-45B6-4BF0-8409-E9F403BF26C1}" dt="2024-03-12T15:33:32.878" v="5" actId="1076"/>
        <pc:sldMkLst>
          <pc:docMk/>
          <pc:sldMk cId="3325718757" sldId="307"/>
        </pc:sldMkLst>
        <pc:spChg chg="mod">
          <ac:chgData name="Uritsky, Tanya" userId="15c17c5c-04bd-4902-ae1e-65b54c53cff4" providerId="ADAL" clId="{3963BBC9-45B6-4BF0-8409-E9F403BF26C1}" dt="2024-03-12T15:33:32.878" v="5" actId="1076"/>
          <ac:spMkLst>
            <pc:docMk/>
            <pc:sldMk cId="3325718757" sldId="307"/>
            <ac:spMk id="2" creationId="{D4B98907-165E-7843-A086-37A9B154CDA3}"/>
          </ac:spMkLst>
        </pc:spChg>
      </pc:sldChg>
      <pc:sldChg chg="modSp mod">
        <pc:chgData name="Uritsky, Tanya" userId="15c17c5c-04bd-4902-ae1e-65b54c53cff4" providerId="ADAL" clId="{3963BBC9-45B6-4BF0-8409-E9F403BF26C1}" dt="2024-03-12T15:32:02.028" v="0" actId="1076"/>
        <pc:sldMkLst>
          <pc:docMk/>
          <pc:sldMk cId="3351583969" sldId="319"/>
        </pc:sldMkLst>
        <pc:spChg chg="mod">
          <ac:chgData name="Uritsky, Tanya" userId="15c17c5c-04bd-4902-ae1e-65b54c53cff4" providerId="ADAL" clId="{3963BBC9-45B6-4BF0-8409-E9F403BF26C1}" dt="2024-03-12T15:32:02.028" v="0" actId="1076"/>
          <ac:spMkLst>
            <pc:docMk/>
            <pc:sldMk cId="3351583969" sldId="319"/>
            <ac:spMk id="2" creationId="{FA04E366-8C89-6D4D-B214-F14FAF2662AD}"/>
          </ac:spMkLst>
        </pc:spChg>
      </pc:sldChg>
      <pc:sldChg chg="modSp mod addCm">
        <pc:chgData name="Uritsky, Tanya" userId="15c17c5c-04bd-4902-ae1e-65b54c53cff4" providerId="ADAL" clId="{3963BBC9-45B6-4BF0-8409-E9F403BF26C1}" dt="2024-03-12T15:32:49.357" v="4"/>
        <pc:sldMkLst>
          <pc:docMk/>
          <pc:sldMk cId="2014698329" sldId="325"/>
        </pc:sldMkLst>
        <pc:spChg chg="mod">
          <ac:chgData name="Uritsky, Tanya" userId="15c17c5c-04bd-4902-ae1e-65b54c53cff4" providerId="ADAL" clId="{3963BBC9-45B6-4BF0-8409-E9F403BF26C1}" dt="2024-03-12T15:32:19.068" v="1" actId="1076"/>
          <ac:spMkLst>
            <pc:docMk/>
            <pc:sldMk cId="2014698329" sldId="325"/>
            <ac:spMk id="2" creationId="{00000000-0000-0000-0000-000000000000}"/>
          </ac:spMkLst>
        </pc:spChg>
        <pc:extLst>
          <p:ext xmlns:p="http://schemas.openxmlformats.org/presentationml/2006/main" uri="{D6D511B9-2390-475A-947B-AFAB55BFBCF1}">
            <pc226:cmChg xmlns:pc226="http://schemas.microsoft.com/office/powerpoint/2022/06/main/command" chg="add">
              <pc226:chgData name="Uritsky, Tanya" userId="15c17c5c-04bd-4902-ae1e-65b54c53cff4" providerId="ADAL" clId="{3963BBC9-45B6-4BF0-8409-E9F403BF26C1}" dt="2024-03-12T15:32:49.357" v="4"/>
              <pc2:cmMkLst xmlns:pc2="http://schemas.microsoft.com/office/powerpoint/2019/9/main/command">
                <pc:docMk/>
                <pc:sldMk cId="2014698329" sldId="325"/>
                <pc2:cmMk id="{BB3D5742-B6C2-480D-93DB-A57D2F6621B2}"/>
              </pc2:cmMkLst>
            </pc226:cmChg>
          </p:ext>
        </pc:extLst>
      </pc:sldChg>
    </pc:docChg>
  </pc:docChgLst>
</pc:chgInfo>
</file>

<file path=ppt/comments/modernComment_145_7815DB59.xml><?xml version="1.0" encoding="utf-8"?>
<p188:cmLst xmlns:a="http://schemas.openxmlformats.org/drawingml/2006/main" xmlns:r="http://schemas.openxmlformats.org/officeDocument/2006/relationships" xmlns:p188="http://schemas.microsoft.com/office/powerpoint/2018/8/main">
  <p188:cm id="{BB3D5742-B6C2-480D-93DB-A57D2F6621B2}" authorId="{5ACFD7E9-2218-FD6D-9E0E-AA195A156F90}" created="2024-03-12T15:32:49.347">
    <pc:sldMkLst xmlns:pc="http://schemas.microsoft.com/office/powerpoint/2013/main/command">
      <pc:docMk/>
      <pc:sldMk cId="2014698329" sldId="325"/>
    </pc:sldMkLst>
    <p188:txBody>
      <a:bodyPr/>
      <a:lstStyle/>
      <a:p>
        <a:r>
          <a:rPr lang="en-US"/>
          <a:t>Maybe add something about xylazine and take this out?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cha.com/wp-content/uploads/2019/01/SHOUT-GUIDELINE-periop-and-acute-pain-03-28-2018.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onlinelibrary.wiley.com/doi/full/10.1111/jcpt.13114#jcpt13114-bib-0031"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9470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691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Fix spacing</a:t>
            </a:r>
          </a:p>
        </p:txBody>
      </p:sp>
    </p:spTree>
    <p:extLst>
      <p:ext uri="{BB962C8B-B14F-4D97-AF65-F5344CB8AC3E}">
        <p14:creationId xmlns:p14="http://schemas.microsoft.com/office/powerpoint/2010/main" val="196719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9672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100" b="0" i="0" u="none" strike="noStrike" cap="none" dirty="0">
                <a:solidFill>
                  <a:srgbClr val="000000"/>
                </a:solidFill>
                <a:effectLst/>
                <a:latin typeface="Arial"/>
                <a:ea typeface="Arial"/>
                <a:cs typeface="Arial"/>
                <a:sym typeface="Arial"/>
              </a:rPr>
              <a:t>Luo J, Min S. Postoperative pain management in the </a:t>
            </a:r>
            <a:r>
              <a:rPr lang="en-US" sz="1100" b="0" i="0" u="none" strike="noStrike" cap="none" dirty="0" err="1">
                <a:solidFill>
                  <a:srgbClr val="000000"/>
                </a:solidFill>
                <a:effectLst/>
                <a:latin typeface="Arial"/>
                <a:ea typeface="Arial"/>
                <a:cs typeface="Arial"/>
                <a:sym typeface="Arial"/>
              </a:rPr>
              <a:t>postanesthesia</a:t>
            </a:r>
            <a:r>
              <a:rPr lang="en-US" sz="1100" b="0" i="0" u="none" strike="noStrike" cap="none" dirty="0">
                <a:solidFill>
                  <a:srgbClr val="000000"/>
                </a:solidFill>
                <a:effectLst/>
                <a:latin typeface="Arial"/>
                <a:ea typeface="Arial"/>
                <a:cs typeface="Arial"/>
                <a:sym typeface="Arial"/>
              </a:rPr>
              <a:t> care unit: an update. J Pain Res. 2017 Nov 16;10:2687-2698</a:t>
            </a:r>
          </a:p>
          <a:p>
            <a:pPr lvl="0"/>
            <a:r>
              <a:rPr lang="en-US" sz="1100" b="0" i="0" u="none" strike="noStrike" cap="none" dirty="0">
                <a:solidFill>
                  <a:srgbClr val="000000"/>
                </a:solidFill>
                <a:effectLst/>
                <a:latin typeface="Arial"/>
                <a:ea typeface="Arial"/>
                <a:cs typeface="Arial"/>
                <a:sym typeface="Arial"/>
              </a:rPr>
              <a:t>Beck DE, Margolin DA, </a:t>
            </a:r>
            <a:r>
              <a:rPr lang="en-US" sz="1100" b="0" i="0" u="none" strike="noStrike" cap="none" dirty="0" err="1">
                <a:solidFill>
                  <a:srgbClr val="000000"/>
                </a:solidFill>
                <a:effectLst/>
                <a:latin typeface="Arial"/>
                <a:ea typeface="Arial"/>
                <a:cs typeface="Arial"/>
                <a:sym typeface="Arial"/>
              </a:rPr>
              <a:t>Babin</a:t>
            </a:r>
            <a:r>
              <a:rPr lang="en-US" sz="1100" b="0" i="0" u="none" strike="noStrike" cap="none" dirty="0">
                <a:solidFill>
                  <a:srgbClr val="000000"/>
                </a:solidFill>
                <a:effectLst/>
                <a:latin typeface="Arial"/>
                <a:ea typeface="Arial"/>
                <a:cs typeface="Arial"/>
                <a:sym typeface="Arial"/>
              </a:rPr>
              <a:t> SF, Russo CT. Benefits of a Multimodal Regimen for Postsurgical Pain Management in Colorectal Surgery. Ochsner J. 2015 Winter;15(4):408-12</a:t>
            </a:r>
            <a:endParaRPr lang="en-US" dirty="0"/>
          </a:p>
        </p:txBody>
      </p:sp>
    </p:spTree>
    <p:extLst>
      <p:ext uri="{BB962C8B-B14F-4D97-AF65-F5344CB8AC3E}">
        <p14:creationId xmlns:p14="http://schemas.microsoft.com/office/powerpoint/2010/main" val="161526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0" i="0" dirty="0">
                <a:solidFill>
                  <a:srgbClr val="000000"/>
                </a:solidFill>
                <a:effectLst/>
                <a:latin typeface="Times" pitchFamily="2" charset="0"/>
              </a:rPr>
              <a:t>Recognize various types of harm reduction in the care of patients with OUD Assessment Questions Game show questions 2.1 Patient-centered care Choose a domain. Choose a domain.</a:t>
            </a:r>
          </a:p>
          <a:p>
            <a:pPr algn="l"/>
            <a:r>
              <a:rPr lang="en-US" b="0" i="0" dirty="0">
                <a:solidFill>
                  <a:srgbClr val="000000"/>
                </a:solidFill>
                <a:effectLst/>
                <a:latin typeface="Times" pitchFamily="2" charset="0"/>
              </a:rPr>
              <a:t>2. Discuss MOUD selection and how fentanyl is changing induction strategies and opioid withdrawal management Case studies; Assessment Questions Game show questions; case-based learning 2.1 Patient-centered care 2.4 Population-based care Choose a domain.</a:t>
            </a:r>
          </a:p>
          <a:p>
            <a:pPr algn="l"/>
            <a:r>
              <a:rPr lang="en-US" b="0" i="0" dirty="0">
                <a:solidFill>
                  <a:srgbClr val="000000"/>
                </a:solidFill>
                <a:effectLst/>
                <a:latin typeface="Times" pitchFamily="2" charset="0"/>
              </a:rPr>
              <a:t>3. Identify types of stigma that impact patients with OUD. Assessment Questions Game show questions 3.3 Patient advocacy Choose a domain. Choose a domain.</a:t>
            </a:r>
          </a:p>
          <a:p>
            <a:pPr algn="l"/>
            <a:r>
              <a:rPr lang="en-US" b="0" i="0" dirty="0">
                <a:solidFill>
                  <a:srgbClr val="000000"/>
                </a:solidFill>
                <a:effectLst/>
                <a:latin typeface="Times" pitchFamily="2" charset="0"/>
              </a:rPr>
              <a:t>4. Select appropriate strategies to managing pain in patients with OUD Assessment Questions; Case studies Game show questions; case-based learning 2.1 Patient-centered care Choose a domain. Choose a domain.</a:t>
            </a:r>
          </a:p>
          <a:p>
            <a:pPr algn="l"/>
            <a:r>
              <a:rPr lang="en-US" b="0" i="0" dirty="0">
                <a:solidFill>
                  <a:srgbClr val="000000"/>
                </a:solidFill>
                <a:effectLst/>
                <a:latin typeface="Times" pitchFamily="2" charset="0"/>
              </a:rPr>
              <a:t>5. Identify ways that pharmacists can contribute to the care of patients with OUD across care settings.</a:t>
            </a:r>
          </a:p>
        </p:txBody>
      </p:sp>
    </p:spTree>
    <p:extLst>
      <p:ext uri="{BB962C8B-B14F-4D97-AF65-F5344CB8AC3E}">
        <p14:creationId xmlns:p14="http://schemas.microsoft.com/office/powerpoint/2010/main" val="352567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Veazie</a:t>
            </a:r>
            <a:r>
              <a:rPr lang="en-US" sz="1100" b="0" i="0" u="none" strike="noStrike" cap="none" dirty="0">
                <a:solidFill>
                  <a:srgbClr val="000000"/>
                </a:solidFill>
                <a:effectLst/>
                <a:latin typeface="Arial"/>
                <a:ea typeface="Arial"/>
                <a:cs typeface="Arial"/>
                <a:sym typeface="Arial"/>
              </a:rPr>
              <a:t> S, Mackey K, Peterson K, Bourne D. Managing Acute Pain in Patients Taking Medication for Opioid Use Disorder: a Rapid Review. J Gen Intern Med. 2020 Dec;35(Suppl 3):945-953</a:t>
            </a:r>
          </a:p>
          <a:p>
            <a:r>
              <a:rPr lang="en-US" sz="1100" b="0" i="0" u="none" strike="noStrike" cap="none" dirty="0">
                <a:solidFill>
                  <a:srgbClr val="000000"/>
                </a:solidFill>
                <a:effectLst/>
                <a:latin typeface="Arial"/>
                <a:ea typeface="Arial"/>
                <a:cs typeface="Arial"/>
                <a:sym typeface="Arial"/>
              </a:rPr>
              <a:t>Vickers AP, Jolly A. Naltrexone and problems in pain management. BMJ. 2006 Jan 21;332(7534):132-3</a:t>
            </a:r>
          </a:p>
          <a:p>
            <a:endParaRPr lang="en-US" dirty="0"/>
          </a:p>
        </p:txBody>
      </p:sp>
    </p:spTree>
    <p:extLst>
      <p:ext uri="{BB962C8B-B14F-4D97-AF65-F5344CB8AC3E}">
        <p14:creationId xmlns:p14="http://schemas.microsoft.com/office/powerpoint/2010/main" val="3588122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 </a:t>
            </a:r>
            <a:r>
              <a:rPr lang="en-US" sz="1100" b="1" i="0" u="none" strike="noStrike" cap="none" dirty="0">
                <a:solidFill>
                  <a:srgbClr val="000000"/>
                </a:solidFill>
                <a:effectLst/>
                <a:latin typeface="Arial"/>
                <a:ea typeface="Arial"/>
                <a:cs typeface="Arial"/>
                <a:sym typeface="Arial"/>
              </a:rPr>
              <a:t>the author, the publication date, the title of the page or article, the website name, and the URL</a:t>
            </a:r>
            <a:r>
              <a:rPr lang="en-US" sz="1100" b="0" i="0" u="none" strike="noStrike" cap="none" dirty="0">
                <a:solidFill>
                  <a:srgbClr val="000000"/>
                </a:solidFill>
                <a:effectLst/>
                <a:latin typeface="Arial"/>
                <a:ea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Coffa</a:t>
            </a:r>
            <a:r>
              <a:rPr lang="en-US" dirty="0"/>
              <a:t> D, Harter K, Smith B, et al. Acute Pain and Perioperative Pain Management in Opioid Use Disorder: pain control in patients on buprenorphine, methadone, and naltrexone. </a:t>
            </a:r>
            <a:r>
              <a:rPr lang="en-US" u="sng" dirty="0">
                <a:hlinkClick r:id="rId3"/>
              </a:rPr>
              <a:t>https://cha.com/wp-content/uploads/2019/01/SHOUT-GUIDELINE-periop-and-acute-pain-03-28-2018.pdf</a:t>
            </a:r>
            <a:r>
              <a:rPr lang="en-US" dirty="0"/>
              <a:t>. Accessed September 15, 2020.</a:t>
            </a: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Fix –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270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Lee M, Silverman SM, Hansen H, Patel VB, </a:t>
            </a:r>
            <a:r>
              <a:rPr lang="en-US" sz="1100" b="0" i="0" u="none" strike="noStrike" cap="none" dirty="0" err="1">
                <a:solidFill>
                  <a:srgbClr val="000000"/>
                </a:solidFill>
                <a:effectLst/>
                <a:latin typeface="Arial"/>
                <a:ea typeface="Arial"/>
                <a:cs typeface="Arial"/>
                <a:sym typeface="Arial"/>
              </a:rPr>
              <a:t>Manchikanti</a:t>
            </a:r>
            <a:r>
              <a:rPr lang="en-US" sz="1100" b="0" i="0" u="none" strike="noStrike" cap="none" dirty="0">
                <a:solidFill>
                  <a:srgbClr val="000000"/>
                </a:solidFill>
                <a:effectLst/>
                <a:latin typeface="Arial"/>
                <a:ea typeface="Arial"/>
                <a:cs typeface="Arial"/>
                <a:sym typeface="Arial"/>
              </a:rPr>
              <a:t> L. A comprehensive review of opioid-induced hyperalgesia. Pain Physician. 2011 Mar-Apr;14(2):145-61</a:t>
            </a:r>
            <a:endParaRPr lang="en-US" dirty="0"/>
          </a:p>
        </p:txBody>
      </p:sp>
    </p:spTree>
    <p:extLst>
      <p:ext uri="{BB962C8B-B14F-4D97-AF65-F5344CB8AC3E}">
        <p14:creationId xmlns:p14="http://schemas.microsoft.com/office/powerpoint/2010/main" val="341579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632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Rzasa</a:t>
            </a:r>
            <a:r>
              <a:rPr lang="en-US" dirty="0"/>
              <a:t> Lynn R, </a:t>
            </a:r>
            <a:r>
              <a:rPr lang="en-US" dirty="0" err="1"/>
              <a:t>Galinkin</a:t>
            </a:r>
            <a:r>
              <a:rPr lang="en-US" dirty="0"/>
              <a:t> JL. Naloxone dosage for opioid reversal: current evidence and clinical implications. </a:t>
            </a:r>
            <a:r>
              <a:rPr lang="en-US" i="1" dirty="0" err="1"/>
              <a:t>Ther</a:t>
            </a:r>
            <a:r>
              <a:rPr lang="en-US" i="1" dirty="0"/>
              <a:t> </a:t>
            </a:r>
            <a:r>
              <a:rPr lang="en-US" i="1" dirty="0" err="1"/>
              <a:t>Adv</a:t>
            </a:r>
            <a:r>
              <a:rPr lang="en-US" i="1" dirty="0"/>
              <a:t> Drug </a:t>
            </a:r>
            <a:r>
              <a:rPr lang="en-US" i="1" dirty="0" err="1"/>
              <a:t>Saf</a:t>
            </a:r>
            <a:r>
              <a:rPr lang="en-US" dirty="0"/>
              <a:t>. 2018;9(1):63-88. doi:10.1177/2042098617744161</a:t>
            </a:r>
          </a:p>
        </p:txBody>
      </p:sp>
    </p:spTree>
    <p:extLst>
      <p:ext uri="{BB962C8B-B14F-4D97-AF65-F5344CB8AC3E}">
        <p14:creationId xmlns:p14="http://schemas.microsoft.com/office/powerpoint/2010/main" val="3288581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51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834a636a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834a636a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2040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Currently, Section 780-113 (33) of the Controlled Substance Act prohibits the use or possession of drug paraphernalia for various purposes, and fentanyl test strips are considered "drug paraphernalia,” chargeable as an ungraded misdemeanor offense and punishable by up to 1 year in prison and up to $2,500 in fines.</a:t>
            </a:r>
          </a:p>
        </p:txBody>
      </p:sp>
    </p:spTree>
    <p:extLst>
      <p:ext uri="{BB962C8B-B14F-4D97-AF65-F5344CB8AC3E}">
        <p14:creationId xmlns:p14="http://schemas.microsoft.com/office/powerpoint/2010/main" val="111283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9417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062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67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553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Wesson, D. R., &amp; Ling, W. (2003). The Clinical Opiate Withdrawal Scale (COWS). J Psychoactive Drugs, 35(2), 253–9. </a:t>
            </a:r>
          </a:p>
        </p:txBody>
      </p:sp>
    </p:spTree>
    <p:extLst>
      <p:ext uri="{BB962C8B-B14F-4D97-AF65-F5344CB8AC3E}">
        <p14:creationId xmlns:p14="http://schemas.microsoft.com/office/powerpoint/2010/main" val="187486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severity and duration of OWS varies as a function of the half‐life of the opioid, the duration of opioid use, and patient‐specific characteristics including health status. Abrupt cessation of short‐acting opioids (</a:t>
            </a:r>
            <a:r>
              <a:rPr lang="en-US" sz="1100" b="0" i="0" u="none" strike="noStrike" cap="none" dirty="0" err="1">
                <a:solidFill>
                  <a:srgbClr val="000000"/>
                </a:solidFill>
                <a:effectLst/>
                <a:latin typeface="Arial"/>
                <a:ea typeface="Arial"/>
                <a:cs typeface="Arial"/>
                <a:sym typeface="Arial"/>
              </a:rPr>
              <a:t>eg</a:t>
            </a:r>
            <a:r>
              <a:rPr lang="en-US" sz="1100" b="0" i="0" u="none" strike="noStrike" cap="none" dirty="0">
                <a:solidFill>
                  <a:srgbClr val="000000"/>
                </a:solidFill>
                <a:effectLst/>
                <a:latin typeface="Arial"/>
                <a:ea typeface="Arial"/>
                <a:cs typeface="Arial"/>
                <a:sym typeface="Arial"/>
              </a:rPr>
              <a:t>, heroin, hydrocodone, and oxycodone) is associated with severe OWS that typically begin within 12 hours after a missed dose, peak at 36–72 hours, and gradually taper off over the following 4–7 days. Withdrawal from buprenorphine, a long‐acting opioid, can be less severe than withdrawal from short‐acting opioids and of similar duration. Withdrawal from methadone also produces milder symptoms; however, they may last 2 weeks or more</a:t>
            </a:r>
          </a:p>
          <a:p>
            <a:r>
              <a:rPr lang="en-US" sz="1100" b="0" i="0" u="none" strike="noStrike" cap="none" dirty="0" err="1">
                <a:solidFill>
                  <a:srgbClr val="000000"/>
                </a:solidFill>
                <a:effectLst/>
                <a:latin typeface="Arial"/>
                <a:ea typeface="Arial"/>
                <a:cs typeface="Arial"/>
                <a:sym typeface="Arial"/>
              </a:rPr>
              <a:t>Kosten</a:t>
            </a:r>
            <a:r>
              <a:rPr lang="en-US" sz="1100" b="0" i="0" u="none" strike="noStrike" cap="none" dirty="0">
                <a:solidFill>
                  <a:srgbClr val="000000"/>
                </a:solidFill>
                <a:effectLst/>
                <a:latin typeface="Arial"/>
                <a:ea typeface="Arial"/>
                <a:cs typeface="Arial"/>
                <a:sym typeface="Arial"/>
              </a:rPr>
              <a:t> TR, Baxter LE. Review article: Effective management of opioid withdrawal symptoms: A gateway to opioid dependence treatment. Am J Addict. 2019 Feb;28(2):55-62. </a:t>
            </a:r>
            <a:r>
              <a:rPr lang="en-US" sz="1100" b="0" i="0" u="none" strike="noStrike" cap="none" dirty="0" err="1">
                <a:solidFill>
                  <a:srgbClr val="000000"/>
                </a:solidFill>
                <a:effectLst/>
                <a:latin typeface="Arial"/>
                <a:ea typeface="Arial"/>
                <a:cs typeface="Arial"/>
                <a:sym typeface="Arial"/>
              </a:rPr>
              <a:t>doi</a:t>
            </a:r>
            <a:r>
              <a:rPr lang="en-US" sz="1100" b="0" i="0" u="none" strike="noStrike" cap="none" dirty="0">
                <a:solidFill>
                  <a:srgbClr val="000000"/>
                </a:solidFill>
                <a:effectLst/>
                <a:latin typeface="Arial"/>
                <a:ea typeface="Arial"/>
                <a:cs typeface="Arial"/>
                <a:sym typeface="Arial"/>
              </a:rPr>
              <a:t>: 10.1111/ajad.12862. </a:t>
            </a:r>
            <a:r>
              <a:rPr lang="en-US" sz="1100" b="0" i="0" u="none" strike="noStrike" cap="none" dirty="0" err="1">
                <a:solidFill>
                  <a:srgbClr val="000000"/>
                </a:solidFill>
                <a:effectLst/>
                <a:latin typeface="Arial"/>
                <a:ea typeface="Arial"/>
                <a:cs typeface="Arial"/>
                <a:sym typeface="Arial"/>
              </a:rPr>
              <a:t>Epub</a:t>
            </a:r>
            <a:r>
              <a:rPr lang="en-US" sz="1100" b="0" i="0" u="none" strike="noStrike" cap="none" dirty="0">
                <a:solidFill>
                  <a:srgbClr val="000000"/>
                </a:solidFill>
                <a:effectLst/>
                <a:latin typeface="Arial"/>
                <a:ea typeface="Arial"/>
                <a:cs typeface="Arial"/>
                <a:sym typeface="Arial"/>
              </a:rPr>
              <a:t> 2019 Jan 31. PMID: 30701615; PMCID: PMC6590307.</a:t>
            </a:r>
          </a:p>
          <a:p>
            <a:r>
              <a:rPr lang="en-US" sz="1100" b="0" i="0" u="none" strike="noStrike" cap="none" dirty="0">
                <a:solidFill>
                  <a:srgbClr val="000000"/>
                </a:solidFill>
                <a:effectLst/>
                <a:latin typeface="Arial"/>
                <a:ea typeface="Arial"/>
                <a:cs typeface="Arial"/>
                <a:sym typeface="Arial"/>
              </a:rPr>
              <a:t>Opioid withdrawal symptoms can be very uncomfortable, but are usually not life-threatening. The onset of OWS after the last opioid exposure is variable, reflecting the half-life of the specific opioid used. For example, heroin withdrawal symptoms usually begin within 12 hours of last usage, peak within 36-72 hours and last for 7-10 days. Fentanyl, another short-acting opioid, has a similar profile to heroin, with symptoms starting 8-16 hours after discontinuation, reaching maximum intensity in 36-72 hours and lasting 5-8 days.</a:t>
            </a:r>
            <a:r>
              <a:rPr lang="en-US" sz="1100" b="1" i="0" u="sng" strike="noStrike" cap="none" dirty="0">
                <a:solidFill>
                  <a:srgbClr val="000000"/>
                </a:solidFill>
                <a:effectLst/>
                <a:latin typeface="Arial"/>
                <a:ea typeface="Arial"/>
                <a:cs typeface="Arial"/>
                <a:sym typeface="Arial"/>
                <a:hlinkClick r:id="rId3"/>
              </a:rPr>
              <a:t>31</a:t>
            </a:r>
            <a:r>
              <a:rPr lang="en-US" sz="1100" b="0" i="0" u="none" strike="noStrike" cap="none" dirty="0">
                <a:solidFill>
                  <a:srgbClr val="000000"/>
                </a:solidFill>
                <a:effectLst/>
                <a:latin typeface="Arial"/>
                <a:ea typeface="Arial"/>
                <a:cs typeface="Arial"/>
                <a:sym typeface="Arial"/>
              </a:rPr>
              <a:t> In contrast, methadone withdrawal symptoms typically start within 30 hours of last exposure, peak at 72-96 hours and last for ≥14 days</a:t>
            </a:r>
          </a:p>
          <a:p>
            <a:r>
              <a:rPr lang="en-US" sz="1100" b="0" i="0" u="none" strike="noStrike" cap="none" dirty="0" err="1">
                <a:solidFill>
                  <a:srgbClr val="000000"/>
                </a:solidFill>
                <a:effectLst/>
                <a:latin typeface="Arial"/>
                <a:ea typeface="Arial"/>
                <a:cs typeface="Arial"/>
                <a:sym typeface="Arial"/>
              </a:rPr>
              <a:t>Pergolizzi</a:t>
            </a:r>
            <a:r>
              <a:rPr lang="en-US" sz="1100" b="0" i="0" u="none" strike="noStrike" cap="none" dirty="0">
                <a:solidFill>
                  <a:srgbClr val="000000"/>
                </a:solidFill>
                <a:effectLst/>
                <a:latin typeface="Arial"/>
                <a:ea typeface="Arial"/>
                <a:cs typeface="Arial"/>
                <a:sym typeface="Arial"/>
              </a:rPr>
              <a:t>, JV, Raffa, RB, Rosenblatt, MH. Opioid withdrawal symptoms, a consequence of chronic opioid use and opioid use disorder: Current understanding and approaches to management. </a:t>
            </a:r>
            <a:r>
              <a:rPr lang="en-US" sz="1100" b="0" i="1" u="none" strike="noStrike" cap="none" dirty="0">
                <a:solidFill>
                  <a:srgbClr val="000000"/>
                </a:solidFill>
                <a:effectLst/>
                <a:latin typeface="Arial"/>
                <a:ea typeface="Arial"/>
                <a:cs typeface="Arial"/>
                <a:sym typeface="Arial"/>
              </a:rPr>
              <a:t>J Clin Pharm </a:t>
            </a:r>
            <a:r>
              <a:rPr lang="en-US" sz="1100" b="0" i="1" u="none" strike="noStrike" cap="none" dirty="0" err="1">
                <a:solidFill>
                  <a:srgbClr val="000000"/>
                </a:solidFill>
                <a:effectLst/>
                <a:latin typeface="Arial"/>
                <a:ea typeface="Arial"/>
                <a:cs typeface="Arial"/>
                <a:sym typeface="Arial"/>
              </a:rPr>
              <a:t>Ther</a:t>
            </a:r>
            <a:r>
              <a:rPr lang="en-US" sz="1100" b="0" i="0" u="none" strike="noStrike" cap="none" dirty="0">
                <a:solidFill>
                  <a:srgbClr val="000000"/>
                </a:solidFill>
                <a:effectLst/>
                <a:latin typeface="Arial"/>
                <a:ea typeface="Arial"/>
                <a:cs typeface="Arial"/>
                <a:sym typeface="Arial"/>
              </a:rPr>
              <a:t>. 2020; 45: 892– 903</a:t>
            </a:r>
            <a:endParaRPr lang="en-US" dirty="0"/>
          </a:p>
        </p:txBody>
      </p:sp>
    </p:spTree>
    <p:extLst>
      <p:ext uri="{BB962C8B-B14F-4D97-AF65-F5344CB8AC3E}">
        <p14:creationId xmlns:p14="http://schemas.microsoft.com/office/powerpoint/2010/main" val="1285301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827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err="1">
                <a:solidFill>
                  <a:srgbClr val="000000"/>
                </a:solidFill>
                <a:effectLst/>
                <a:latin typeface="Arial"/>
                <a:ea typeface="Arial"/>
                <a:cs typeface="Arial"/>
                <a:sym typeface="Arial"/>
              </a:rPr>
              <a:t>Kosten</a:t>
            </a:r>
            <a:r>
              <a:rPr lang="en-US" sz="1100" b="0" i="0" u="none" strike="noStrike" cap="none" dirty="0">
                <a:solidFill>
                  <a:srgbClr val="000000"/>
                </a:solidFill>
                <a:effectLst/>
                <a:latin typeface="Arial"/>
                <a:ea typeface="Arial"/>
                <a:cs typeface="Arial"/>
                <a:sym typeface="Arial"/>
              </a:rPr>
              <a:t> TR, Baxter LE. Review article: Effective management of opioid withdrawal symptoms: A gateway to opioid dependence treatment. Am J Addict. 2019 Feb;28(2):55-62</a:t>
            </a:r>
          </a:p>
        </p:txBody>
      </p:sp>
    </p:spTree>
    <p:extLst>
      <p:ext uri="{BB962C8B-B14F-4D97-AF65-F5344CB8AC3E}">
        <p14:creationId xmlns:p14="http://schemas.microsoft.com/office/powerpoint/2010/main" val="4069512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Ghosh, </a:t>
            </a:r>
            <a:r>
              <a:rPr lang="en-US" dirty="0" err="1"/>
              <a:t>Sumantra</a:t>
            </a:r>
            <a:r>
              <a:rPr lang="en-US" dirty="0"/>
              <a:t> Monty MD, MSc, FRCPC, ISAM1 ; </a:t>
            </a:r>
            <a:r>
              <a:rPr lang="en-US" dirty="0" err="1"/>
              <a:t>Klaire</a:t>
            </a:r>
            <a:r>
              <a:rPr lang="en-US" dirty="0"/>
              <a:t>, </a:t>
            </a:r>
            <a:r>
              <a:rPr lang="en-US" dirty="0" err="1"/>
              <a:t>Sukhpreet</a:t>
            </a:r>
            <a:r>
              <a:rPr lang="en-US" dirty="0"/>
              <a:t> MD, CCFP2 ; </a:t>
            </a:r>
            <a:r>
              <a:rPr lang="en-US" dirty="0" err="1"/>
              <a:t>Tanguay</a:t>
            </a:r>
            <a:r>
              <a:rPr lang="en-US" dirty="0"/>
              <a:t>, Robert MD, FRCPC, ISAM3 ; </a:t>
            </a:r>
            <a:r>
              <a:rPr lang="en-US" dirty="0" err="1"/>
              <a:t>Manek</a:t>
            </a:r>
            <a:r>
              <a:rPr lang="en-US" dirty="0"/>
              <a:t>, Mandy MD, CCFP4 ; Azar, </a:t>
            </a:r>
            <a:r>
              <a:rPr lang="en-US" dirty="0" err="1"/>
              <a:t>Pouya</a:t>
            </a:r>
            <a:r>
              <a:rPr lang="en-US" dirty="0"/>
              <a:t> MD, FRCPC, ISAM5 A Review of Novel Methods To Support The Transition From Methadone and Other Full Agonist Opioids To Buprenorphine/Naloxone Sublingual In Both Community and Acute Care Settings, The Canadian Journal of Addiction: December 2019 - Volume 10 Issue 4 - p 41-50</a:t>
            </a:r>
          </a:p>
        </p:txBody>
      </p:sp>
    </p:spTree>
    <p:extLst>
      <p:ext uri="{BB962C8B-B14F-4D97-AF65-F5344CB8AC3E}">
        <p14:creationId xmlns:p14="http://schemas.microsoft.com/office/powerpoint/2010/main" val="1430295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NIDA. 2018, May 16. FDA approves first medication to reduce opioid withdrawal symptoms. Retrieved from https://nida.nih.gov/news-events/news-releases/2018/05/fda-approves-first-medication-to-reduce-opioid-withdrawal-symptoms on 2022, October 23</a:t>
            </a:r>
            <a:endParaRPr lang="en-US" dirty="0"/>
          </a:p>
        </p:txBody>
      </p:sp>
    </p:spTree>
    <p:extLst>
      <p:ext uri="{BB962C8B-B14F-4D97-AF65-F5344CB8AC3E}">
        <p14:creationId xmlns:p14="http://schemas.microsoft.com/office/powerpoint/2010/main" val="13550833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7834a636a1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7834a636a1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7834a636a1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7834a636a1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834a636a1_1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834a636a1_1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 MAM</a:t>
            </a:r>
          </a:p>
        </p:txBody>
      </p:sp>
    </p:spTree>
    <p:extLst>
      <p:ext uri="{BB962C8B-B14F-4D97-AF65-F5344CB8AC3E}">
        <p14:creationId xmlns:p14="http://schemas.microsoft.com/office/powerpoint/2010/main" val="3499030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7834a636a1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7834a636a1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14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7834a636a1_1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7834a636a1_1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834a636a1_1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834a636a1_1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822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Fix spacing of box</a:t>
            </a:r>
          </a:p>
        </p:txBody>
      </p:sp>
    </p:spTree>
    <p:extLst>
      <p:ext uri="{BB962C8B-B14F-4D97-AF65-F5344CB8AC3E}">
        <p14:creationId xmlns:p14="http://schemas.microsoft.com/office/powerpoint/2010/main" val="210289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61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107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JEOPARTY Answer">
  <p:cSld name="JEOPARTY Answer">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85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69829" y="601724"/>
            <a:ext cx="6421310"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69829" y="2648403"/>
            <a:ext cx="6421310"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4/5/2024</a:t>
            </a:fld>
            <a:endParaRPr lang="en-US" dirty="0"/>
          </a:p>
        </p:txBody>
      </p:sp>
      <p:sp>
        <p:nvSpPr>
          <p:cNvPr id="5" name="Footer Placeholder 4"/>
          <p:cNvSpPr>
            <a:spLocks noGrp="1"/>
          </p:cNvSpPr>
          <p:nvPr>
            <p:ph type="ftr" sz="quarter" idx="11"/>
          </p:nvPr>
        </p:nvSpPr>
        <p:spPr>
          <a:xfrm>
            <a:off x="1869829" y="246981"/>
            <a:ext cx="3672983"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a:off x="1750978" y="599230"/>
            <a:ext cx="0" cy="190856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744577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4/5/2024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cxnSp>
        <p:nvCxnSpPr>
          <p:cNvPr id="8" name="Straight Connector 7"/>
          <p:cNvCxnSpPr/>
          <p:nvPr/>
        </p:nvCxnSpPr>
        <p:spPr>
          <a:xfrm>
            <a:off x="1028765" y="599230"/>
            <a:ext cx="0" cy="80037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657219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11"/>
        <p:cNvGrpSpPr/>
        <p:nvPr/>
      </p:nvGrpSpPr>
      <p:grpSpPr>
        <a:xfrm>
          <a:off x="0" y="0"/>
          <a:ext cx="0" cy="0"/>
          <a:chOff x="0" y="0"/>
          <a:chExt cx="0" cy="0"/>
        </a:xfrm>
      </p:grpSpPr>
      <p:grpSp>
        <p:nvGrpSpPr>
          <p:cNvPr id="112" name="Google Shape;112;p5"/>
          <p:cNvGrpSpPr/>
          <p:nvPr/>
        </p:nvGrpSpPr>
        <p:grpSpPr>
          <a:xfrm>
            <a:off x="695700" y="695700"/>
            <a:ext cx="7752600" cy="3752100"/>
            <a:chOff x="695700" y="695700"/>
            <a:chExt cx="7752600" cy="3752100"/>
          </a:xfrm>
        </p:grpSpPr>
        <p:sp>
          <p:nvSpPr>
            <p:cNvPr id="113" name="Google Shape;113;p5"/>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5"/>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6" name="Google Shape;116;p5"/>
          <p:cNvSpPr txBox="1">
            <a:spLocks noGrp="1"/>
          </p:cNvSpPr>
          <p:nvPr>
            <p:ph type="body" idx="1"/>
          </p:nvPr>
        </p:nvSpPr>
        <p:spPr>
          <a:xfrm>
            <a:off x="1022525" y="1475820"/>
            <a:ext cx="7098900" cy="273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7" name="Google Shape;117;p5"/>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EOPARTY Panel">
  <p:cSld name="TITLE_ONLY_2">
    <p:spTree>
      <p:nvGrpSpPr>
        <p:cNvPr id="1" name="Shape 141"/>
        <p:cNvGrpSpPr/>
        <p:nvPr/>
      </p:nvGrpSpPr>
      <p:grpSpPr>
        <a:xfrm>
          <a:off x="0" y="0"/>
          <a:ext cx="0" cy="0"/>
          <a:chOff x="0" y="0"/>
          <a:chExt cx="0" cy="0"/>
        </a:xfrm>
      </p:grpSpPr>
      <p:sp>
        <p:nvSpPr>
          <p:cNvPr id="142" name="Google Shape;142;p9"/>
          <p:cNvSpPr/>
          <p:nvPr/>
        </p:nvSpPr>
        <p:spPr>
          <a:xfrm>
            <a:off x="485311" y="484852"/>
            <a:ext cx="8177442" cy="418321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grpSp>
        <p:nvGrpSpPr>
          <p:cNvPr id="144" name="Google Shape;144;p9"/>
          <p:cNvGrpSpPr/>
          <p:nvPr/>
        </p:nvGrpSpPr>
        <p:grpSpPr>
          <a:xfrm>
            <a:off x="572720" y="572673"/>
            <a:ext cx="1265739" cy="4018309"/>
            <a:chOff x="572700" y="572684"/>
            <a:chExt cx="1251349" cy="4018309"/>
          </a:xfrm>
        </p:grpSpPr>
        <p:sp>
          <p:nvSpPr>
            <p:cNvPr id="145" name="Google Shape;145;p9"/>
            <p:cNvSpPr/>
            <p:nvPr/>
          </p:nvSpPr>
          <p:spPr>
            <a:xfrm>
              <a:off x="572700"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72700"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572700"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572700"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72700"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72700"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9"/>
          <p:cNvGrpSpPr/>
          <p:nvPr/>
        </p:nvGrpSpPr>
        <p:grpSpPr>
          <a:xfrm>
            <a:off x="1917802" y="572673"/>
            <a:ext cx="1265739" cy="4018309"/>
            <a:chOff x="1922099" y="572684"/>
            <a:chExt cx="1251349" cy="4018309"/>
          </a:xfrm>
        </p:grpSpPr>
        <p:sp>
          <p:nvSpPr>
            <p:cNvPr id="152" name="Google Shape;152;p9"/>
            <p:cNvSpPr/>
            <p:nvPr/>
          </p:nvSpPr>
          <p:spPr>
            <a:xfrm>
              <a:off x="1922099"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922099"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922099"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922099"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922099"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922099"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3262884" y="572673"/>
            <a:ext cx="1265739" cy="4018309"/>
            <a:chOff x="3271498" y="572684"/>
            <a:chExt cx="1251349" cy="4018309"/>
          </a:xfrm>
        </p:grpSpPr>
        <p:sp>
          <p:nvSpPr>
            <p:cNvPr id="159" name="Google Shape;159;p9"/>
            <p:cNvSpPr/>
            <p:nvPr/>
          </p:nvSpPr>
          <p:spPr>
            <a:xfrm>
              <a:off x="3271498"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1498"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271498"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271498"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271498"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271498"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4607967" y="572673"/>
            <a:ext cx="1265739" cy="4018309"/>
            <a:chOff x="4620897" y="572684"/>
            <a:chExt cx="1251349" cy="4018309"/>
          </a:xfrm>
        </p:grpSpPr>
        <p:sp>
          <p:nvSpPr>
            <p:cNvPr id="166" name="Google Shape;166;p9"/>
            <p:cNvSpPr/>
            <p:nvPr/>
          </p:nvSpPr>
          <p:spPr>
            <a:xfrm>
              <a:off x="4620897"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4620897"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4620897"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620897"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620897"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4620897"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9"/>
          <p:cNvGrpSpPr/>
          <p:nvPr/>
        </p:nvGrpSpPr>
        <p:grpSpPr>
          <a:xfrm>
            <a:off x="5953049" y="572673"/>
            <a:ext cx="1265739" cy="4018309"/>
            <a:chOff x="5970296" y="572684"/>
            <a:chExt cx="1251349" cy="4018309"/>
          </a:xfrm>
        </p:grpSpPr>
        <p:sp>
          <p:nvSpPr>
            <p:cNvPr id="173" name="Google Shape;173;p9"/>
            <p:cNvSpPr/>
            <p:nvPr/>
          </p:nvSpPr>
          <p:spPr>
            <a:xfrm>
              <a:off x="59702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9702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702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9702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9702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9702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7298131" y="572673"/>
            <a:ext cx="1265739" cy="4018309"/>
            <a:chOff x="7319696" y="572684"/>
            <a:chExt cx="1251349" cy="4018309"/>
          </a:xfrm>
        </p:grpSpPr>
        <p:sp>
          <p:nvSpPr>
            <p:cNvPr id="180" name="Google Shape;180;p9"/>
            <p:cNvSpPr/>
            <p:nvPr/>
          </p:nvSpPr>
          <p:spPr>
            <a:xfrm>
              <a:off x="73196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73196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73196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73196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73196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3196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5" name="Google Shape;205;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206" name="Google Shape;206;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685800" y="2675275"/>
            <a:ext cx="7772400" cy="605700"/>
          </a:xfrm>
          <a:prstGeom prst="rect">
            <a:avLst/>
          </a:prstGeom>
          <a:effectLst>
            <a:reflection stA="35000" endPos="47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03" name="Google Shape;103;p3"/>
          <p:cNvSpPr txBox="1">
            <a:spLocks noGrp="1"/>
          </p:cNvSpPr>
          <p:nvPr>
            <p:ph type="subTitle" idx="1"/>
          </p:nvPr>
        </p:nvSpPr>
        <p:spPr>
          <a:xfrm>
            <a:off x="685800" y="3381833"/>
            <a:ext cx="7772400" cy="4035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400"/>
              <a:buNone/>
              <a:defRPr>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endParaRPr/>
          </a:p>
        </p:txBody>
      </p:sp>
    </p:spTree>
    <p:extLst>
      <p:ext uri="{BB962C8B-B14F-4D97-AF65-F5344CB8AC3E}">
        <p14:creationId xmlns:p14="http://schemas.microsoft.com/office/powerpoint/2010/main" val="2855414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rgbClr val="00B050"/>
            </a:gs>
            <a:gs pos="19000">
              <a:schemeClr val="accent2"/>
            </a:gs>
            <a:gs pos="39000">
              <a:schemeClr val="accent4"/>
            </a:gs>
            <a:gs pos="52999">
              <a:schemeClr val="accent5"/>
            </a:gs>
            <a:gs pos="63000">
              <a:schemeClr val="accent6"/>
            </a:gs>
            <a:gs pos="65000">
              <a:schemeClr val="accent5"/>
            </a:gs>
            <a:gs pos="71000">
              <a:schemeClr val="accent4"/>
            </a:gs>
            <a:gs pos="82000">
              <a:schemeClr val="accent2"/>
            </a:gs>
            <a:gs pos="95000">
              <a:schemeClr val="accent3"/>
            </a:gs>
            <a:gs pos="100000">
              <a:schemeClr val="accent3"/>
            </a:gs>
          </a:gsLst>
          <a:lin ang="5400012" scaled="0"/>
          <a:tileRect/>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7"/>
            <a:chOff x="-118224" y="-233576"/>
            <a:chExt cx="9239574" cy="3010917"/>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1"/>
            <p:cNvGrpSpPr/>
            <p:nvPr/>
          </p:nvGrpSpPr>
          <p:grpSpPr>
            <a:xfrm>
              <a:off x="-118224" y="419163"/>
              <a:ext cx="803354" cy="803354"/>
              <a:chOff x="4937822" y="2270799"/>
              <a:chExt cx="2311809" cy="2311809"/>
            </a:xfrm>
          </p:grpSpPr>
          <p:sp>
            <p:nvSpPr>
              <p:cNvPr id="17" name="Google Shape;17;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19;p1"/>
            <p:cNvGrpSpPr/>
            <p:nvPr/>
          </p:nvGrpSpPr>
          <p:grpSpPr>
            <a:xfrm>
              <a:off x="2717107" y="1008374"/>
              <a:ext cx="1032685" cy="1032685"/>
              <a:chOff x="4937822" y="2270799"/>
              <a:chExt cx="2311809" cy="2311809"/>
            </a:xfrm>
          </p:grpSpPr>
          <p:sp>
            <p:nvSpPr>
              <p:cNvPr id="20" name="Google Shape;20;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22;p1"/>
            <p:cNvGrpSpPr/>
            <p:nvPr/>
          </p:nvGrpSpPr>
          <p:grpSpPr>
            <a:xfrm>
              <a:off x="6613501" y="128288"/>
              <a:ext cx="803354" cy="803354"/>
              <a:chOff x="4937822" y="2270799"/>
              <a:chExt cx="2311809" cy="2311809"/>
            </a:xfrm>
          </p:grpSpPr>
          <p:sp>
            <p:nvSpPr>
              <p:cNvPr id="23" name="Google Shape;23;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1"/>
            <p:cNvGrpSpPr/>
            <p:nvPr/>
          </p:nvGrpSpPr>
          <p:grpSpPr>
            <a:xfrm>
              <a:off x="50301" y="1973988"/>
              <a:ext cx="803354" cy="803354"/>
              <a:chOff x="4937822" y="2270799"/>
              <a:chExt cx="2311809" cy="2311809"/>
            </a:xfrm>
          </p:grpSpPr>
          <p:sp>
            <p:nvSpPr>
              <p:cNvPr id="29" name="Google Shape;29;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a:p>
        </p:txBody>
      </p:sp>
      <p:sp>
        <p:nvSpPr>
          <p:cNvPr id="97" name="Google Shape;97;p1"/>
          <p:cNvSpPr txBox="1">
            <a:spLocks noGrp="1"/>
          </p:cNvSpPr>
          <p:nvPr>
            <p:ph type="body" idx="1"/>
          </p:nvPr>
        </p:nvSpPr>
        <p:spPr>
          <a:xfrm>
            <a:off x="1022525" y="1475820"/>
            <a:ext cx="7098900" cy="2739900"/>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3" r:id="rId3"/>
    <p:sldLayoutId id="2147483655" r:id="rId4"/>
    <p:sldLayoutId id="2147483656" r:id="rId5"/>
    <p:sldLayoutId id="2147483658" r:id="rId6"/>
    <p:sldLayoutId id="2147483659" r:id="rId7"/>
    <p:sldLayoutId id="2147483660" r:id="rId8"/>
    <p:sldLayoutId id="2147483664" r:id="rId9"/>
    <p:sldLayoutId id="2147483665" r:id="rId10"/>
    <p:sldLayoutId id="2147483666" r:id="rId11"/>
    <p:sldLayoutId id="2147483667" r:id="rId12"/>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nida.nih.gov/node/23475/revisions/48065/view#re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nida.nih.gov/nidamed-medical-health-professionals/health-professions-education/words-matter-terms-to-use-avoid-when-talking-about-addiction" TargetMode="Externa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penncamp.org/the-risk-of-fentany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nextdistro.or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5.xml"/><Relationship Id="rId18" Type="http://schemas.openxmlformats.org/officeDocument/2006/relationships/slide" Target="slide35.xml"/><Relationship Id="rId26" Type="http://schemas.openxmlformats.org/officeDocument/2006/relationships/slide" Target="slide50.xml"/><Relationship Id="rId3" Type="http://schemas.openxmlformats.org/officeDocument/2006/relationships/slide" Target="slide5.xml"/><Relationship Id="rId21" Type="http://schemas.openxmlformats.org/officeDocument/2006/relationships/slide" Target="slide42.xml"/><Relationship Id="rId7" Type="http://schemas.openxmlformats.org/officeDocument/2006/relationships/slide" Target="slide13.xml"/><Relationship Id="rId12" Type="http://schemas.openxmlformats.org/officeDocument/2006/relationships/slide" Target="slide23.xml"/><Relationship Id="rId17" Type="http://schemas.openxmlformats.org/officeDocument/2006/relationships/slide" Target="slide33.xml"/><Relationship Id="rId25" Type="http://schemas.openxmlformats.org/officeDocument/2006/relationships/slide" Target="slide48.xml"/><Relationship Id="rId33" Type="http://schemas.openxmlformats.org/officeDocument/2006/relationships/slide" Target="slide64.xml"/><Relationship Id="rId2" Type="http://schemas.openxmlformats.org/officeDocument/2006/relationships/notesSlide" Target="../notesSlides/notesSlide3.xml"/><Relationship Id="rId16" Type="http://schemas.openxmlformats.org/officeDocument/2006/relationships/slide" Target="slide31.xml"/><Relationship Id="rId20" Type="http://schemas.openxmlformats.org/officeDocument/2006/relationships/slide" Target="slide40.xml"/><Relationship Id="rId29" Type="http://schemas.openxmlformats.org/officeDocument/2006/relationships/slide" Target="slide56.xml"/><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21.xml"/><Relationship Id="rId24" Type="http://schemas.openxmlformats.org/officeDocument/2006/relationships/slide" Target="slide46.xml"/><Relationship Id="rId32" Type="http://schemas.openxmlformats.org/officeDocument/2006/relationships/slide" Target="slide62.xml"/><Relationship Id="rId5" Type="http://schemas.openxmlformats.org/officeDocument/2006/relationships/slide" Target="slide9.xml"/><Relationship Id="rId15" Type="http://schemas.openxmlformats.org/officeDocument/2006/relationships/slide" Target="slide29.xml"/><Relationship Id="rId23" Type="http://schemas.openxmlformats.org/officeDocument/2006/relationships/slide" Target="slide44.xml"/><Relationship Id="rId28" Type="http://schemas.openxmlformats.org/officeDocument/2006/relationships/slide" Target="slide54.xml"/><Relationship Id="rId10" Type="http://schemas.openxmlformats.org/officeDocument/2006/relationships/slide" Target="slide19.xml"/><Relationship Id="rId19" Type="http://schemas.openxmlformats.org/officeDocument/2006/relationships/slide" Target="slide37.xml"/><Relationship Id="rId31" Type="http://schemas.openxmlformats.org/officeDocument/2006/relationships/slide" Target="slide60.xml"/><Relationship Id="rId4" Type="http://schemas.openxmlformats.org/officeDocument/2006/relationships/slide" Target="slide7.xml"/><Relationship Id="rId9" Type="http://schemas.openxmlformats.org/officeDocument/2006/relationships/slide" Target="slide17.xml"/><Relationship Id="rId14" Type="http://schemas.openxmlformats.org/officeDocument/2006/relationships/slide" Target="slide27.xml"/><Relationship Id="rId22" Type="http://schemas.openxmlformats.org/officeDocument/2006/relationships/slide" Target="slide39.xml"/><Relationship Id="rId27" Type="http://schemas.openxmlformats.org/officeDocument/2006/relationships/slide" Target="slide52.xml"/><Relationship Id="rId30" Type="http://schemas.openxmlformats.org/officeDocument/2006/relationships/slide" Target="slide5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https://www.cdc.gov/ssp/syringe-services-programs-factsheet.html"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www.cdc.gov/hiv/risk/prep/index.html"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microsoft.com/office/2018/10/relationships/comments" Target="../comments/modernComment_145_7815DB59.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nida.nih.gov/nidamed-medical-health-professionals/health-professions-education/words-matter-terms-to-use-avoid-when-talking-about-addiction"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hyperlink" Target="http://www.slidescarnival.com/?utm_source=template"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753E03C-9CEC-E3F0-52AF-E17C65A60A97}"/>
              </a:ext>
            </a:extLst>
          </p:cNvPr>
          <p:cNvSpPr>
            <a:spLocks noGrp="1"/>
          </p:cNvSpPr>
          <p:nvPr>
            <p:ph type="subTitle" idx="1"/>
          </p:nvPr>
        </p:nvSpPr>
        <p:spPr>
          <a:xfrm>
            <a:off x="603268" y="3495895"/>
            <a:ext cx="8954429" cy="733216"/>
          </a:xfrm>
        </p:spPr>
        <p:txBody>
          <a:bodyPr>
            <a:noAutofit/>
          </a:bodyPr>
          <a:lstStyle/>
          <a:p>
            <a:r>
              <a:rPr lang="en-US" sz="2600" dirty="0">
                <a:highlight>
                  <a:srgbClr val="FFFF00"/>
                </a:highlight>
              </a:rPr>
              <a:t>The More You Know:    Up the Ante on Your Knowledge of Opioid Use Disorder</a:t>
            </a:r>
          </a:p>
        </p:txBody>
      </p:sp>
      <p:sp>
        <p:nvSpPr>
          <p:cNvPr id="8" name="Google Shape;220;p15">
            <a:extLst>
              <a:ext uri="{FF2B5EF4-FFF2-40B4-BE49-F238E27FC236}">
                <a16:creationId xmlns:a16="http://schemas.microsoft.com/office/drawing/2014/main" id="{D0B06D42-4424-D9D8-4277-06A58865928E}"/>
              </a:ext>
            </a:extLst>
          </p:cNvPr>
          <p:cNvSpPr/>
          <p:nvPr/>
        </p:nvSpPr>
        <p:spPr>
          <a:xfrm>
            <a:off x="2263666" y="737276"/>
            <a:ext cx="5633635" cy="1588540"/>
          </a:xfrm>
          <a:custGeom>
            <a:avLst/>
            <a:gdLst/>
            <a:ahLst/>
            <a:cxnLst/>
            <a:rect l="l" t="t" r="r" b="b"/>
            <a:pathLst>
              <a:path w="11497214" h="3241918" extrusionOk="0">
                <a:moveTo>
                  <a:pt x="787024" y="2781311"/>
                </a:moveTo>
                <a:cubicBezTo>
                  <a:pt x="786661" y="2828882"/>
                  <a:pt x="747700" y="2867155"/>
                  <a:pt x="700002" y="2866794"/>
                </a:cubicBezTo>
                <a:cubicBezTo>
                  <a:pt x="699776" y="2866794"/>
                  <a:pt x="699550" y="2866785"/>
                  <a:pt x="699323" y="2866785"/>
                </a:cubicBezTo>
                <a:lnTo>
                  <a:pt x="503353" y="2866785"/>
                </a:lnTo>
                <a:cubicBezTo>
                  <a:pt x="455659" y="2867516"/>
                  <a:pt x="416397" y="2829556"/>
                  <a:pt x="415659" y="2781986"/>
                </a:cubicBezTo>
                <a:cubicBezTo>
                  <a:pt x="415656" y="2781767"/>
                  <a:pt x="415654" y="2781539"/>
                  <a:pt x="415652" y="2781311"/>
                </a:cubicBezTo>
                <a:lnTo>
                  <a:pt x="415652" y="1920782"/>
                </a:lnTo>
                <a:lnTo>
                  <a:pt x="0" y="1920782"/>
                </a:lnTo>
                <a:lnTo>
                  <a:pt x="0" y="3005822"/>
                </a:lnTo>
                <a:cubicBezTo>
                  <a:pt x="-158" y="3135115"/>
                  <a:pt x="104803" y="3240048"/>
                  <a:pt x="234440" y="3240210"/>
                </a:cubicBezTo>
                <a:cubicBezTo>
                  <a:pt x="234789" y="3240210"/>
                  <a:pt x="235139" y="3240210"/>
                  <a:pt x="235488" y="3240210"/>
                </a:cubicBezTo>
                <a:lnTo>
                  <a:pt x="983090" y="3240210"/>
                </a:lnTo>
                <a:cubicBezTo>
                  <a:pt x="1112727" y="3240789"/>
                  <a:pt x="1218283" y="3136445"/>
                  <a:pt x="1218864" y="3007152"/>
                </a:cubicBezTo>
                <a:cubicBezTo>
                  <a:pt x="1218864" y="3006715"/>
                  <a:pt x="1218864" y="3006268"/>
                  <a:pt x="1218864" y="3005822"/>
                </a:cubicBezTo>
                <a:lnTo>
                  <a:pt x="1218864" y="0"/>
                </a:lnTo>
                <a:lnTo>
                  <a:pt x="787024" y="0"/>
                </a:lnTo>
                <a:close/>
                <a:moveTo>
                  <a:pt x="1842198" y="0"/>
                </a:moveTo>
                <a:cubicBezTo>
                  <a:pt x="1604139" y="0"/>
                  <a:pt x="1413120" y="110926"/>
                  <a:pt x="1413120" y="248728"/>
                </a:cubicBezTo>
                <a:lnTo>
                  <a:pt x="1413120" y="2969733"/>
                </a:lnTo>
                <a:cubicBezTo>
                  <a:pt x="1413120" y="3107535"/>
                  <a:pt x="1521199" y="3240210"/>
                  <a:pt x="1758972" y="3240210"/>
                </a:cubicBezTo>
                <a:lnTo>
                  <a:pt x="2567041" y="3240210"/>
                </a:lnTo>
                <a:lnTo>
                  <a:pt x="2567041" y="2866500"/>
                </a:lnTo>
                <a:lnTo>
                  <a:pt x="1954657" y="2866500"/>
                </a:lnTo>
                <a:cubicBezTo>
                  <a:pt x="1893285" y="2866500"/>
                  <a:pt x="1843531" y="2816878"/>
                  <a:pt x="1843531" y="2755669"/>
                </a:cubicBezTo>
                <a:cubicBezTo>
                  <a:pt x="1843531" y="2755546"/>
                  <a:pt x="1843531" y="2755413"/>
                  <a:pt x="1843531" y="2755289"/>
                </a:cubicBezTo>
                <a:lnTo>
                  <a:pt x="1843531" y="2409216"/>
                </a:lnTo>
                <a:cubicBezTo>
                  <a:pt x="1843474" y="2348008"/>
                  <a:pt x="1893190" y="2298347"/>
                  <a:pt x="1954562" y="2298290"/>
                </a:cubicBezTo>
                <a:cubicBezTo>
                  <a:pt x="1954590" y="2298290"/>
                  <a:pt x="1954628" y="2298290"/>
                  <a:pt x="1954657" y="2298290"/>
                </a:cubicBezTo>
                <a:lnTo>
                  <a:pt x="2567041" y="2298290"/>
                </a:lnTo>
                <a:lnTo>
                  <a:pt x="2567041" y="1928475"/>
                </a:lnTo>
                <a:lnTo>
                  <a:pt x="1961608" y="1928475"/>
                </a:lnTo>
                <a:cubicBezTo>
                  <a:pt x="1896294" y="1928370"/>
                  <a:pt x="1843426" y="1875471"/>
                  <a:pt x="1843531" y="1810331"/>
                </a:cubicBezTo>
                <a:cubicBezTo>
                  <a:pt x="1843531" y="1810265"/>
                  <a:pt x="1843531" y="1810208"/>
                  <a:pt x="1843531" y="1810141"/>
                </a:cubicBezTo>
                <a:lnTo>
                  <a:pt x="1843531" y="1441655"/>
                </a:lnTo>
                <a:cubicBezTo>
                  <a:pt x="1843322" y="1376514"/>
                  <a:pt x="1896104" y="1323530"/>
                  <a:pt x="1961418" y="1323321"/>
                </a:cubicBezTo>
                <a:cubicBezTo>
                  <a:pt x="1961485" y="1323321"/>
                  <a:pt x="1961542" y="1323321"/>
                  <a:pt x="1961608" y="1323321"/>
                </a:cubicBezTo>
                <a:lnTo>
                  <a:pt x="2566850" y="1323321"/>
                </a:lnTo>
                <a:lnTo>
                  <a:pt x="2566850" y="0"/>
                </a:lnTo>
                <a:close/>
                <a:moveTo>
                  <a:pt x="10513457" y="1364824"/>
                </a:moveTo>
                <a:lnTo>
                  <a:pt x="10513457" y="1905397"/>
                </a:lnTo>
                <a:lnTo>
                  <a:pt x="10214836" y="1905397"/>
                </a:lnTo>
                <a:cubicBezTo>
                  <a:pt x="10172367" y="1905397"/>
                  <a:pt x="10138657" y="1865034"/>
                  <a:pt x="10138657" y="1814890"/>
                </a:cubicBezTo>
                <a:lnTo>
                  <a:pt x="10138657" y="0"/>
                </a:lnTo>
                <a:lnTo>
                  <a:pt x="9727005" y="0"/>
                </a:lnTo>
                <a:lnTo>
                  <a:pt x="9727005" y="1923821"/>
                </a:lnTo>
                <a:cubicBezTo>
                  <a:pt x="9727005" y="2115377"/>
                  <a:pt x="9878411" y="2269704"/>
                  <a:pt x="10066478" y="2269704"/>
                </a:cubicBezTo>
                <a:lnTo>
                  <a:pt x="10514029" y="2269704"/>
                </a:lnTo>
                <a:lnTo>
                  <a:pt x="10514029" y="2793658"/>
                </a:lnTo>
                <a:cubicBezTo>
                  <a:pt x="10514029" y="2825568"/>
                  <a:pt x="10480701" y="2850640"/>
                  <a:pt x="10439184" y="2850640"/>
                </a:cubicBezTo>
                <a:lnTo>
                  <a:pt x="10081523" y="2850640"/>
                </a:lnTo>
                <a:lnTo>
                  <a:pt x="10081523" y="3240020"/>
                </a:lnTo>
                <a:lnTo>
                  <a:pt x="10572877" y="3240020"/>
                </a:lnTo>
                <a:cubicBezTo>
                  <a:pt x="10758469" y="3240020"/>
                  <a:pt x="10907874" y="3132323"/>
                  <a:pt x="10907874" y="2998509"/>
                </a:cubicBezTo>
                <a:lnTo>
                  <a:pt x="10907874" y="0"/>
                </a:lnTo>
                <a:lnTo>
                  <a:pt x="10514029" y="0"/>
                </a:lnTo>
                <a:close/>
                <a:moveTo>
                  <a:pt x="11112605" y="0"/>
                </a:moveTo>
                <a:lnTo>
                  <a:pt x="11112605" y="2269799"/>
                </a:lnTo>
                <a:lnTo>
                  <a:pt x="11497214" y="2269799"/>
                </a:lnTo>
                <a:lnTo>
                  <a:pt x="11497214" y="0"/>
                </a:lnTo>
                <a:close/>
                <a:moveTo>
                  <a:pt x="8024406" y="2116801"/>
                </a:moveTo>
                <a:cubicBezTo>
                  <a:pt x="8100585" y="2040825"/>
                  <a:pt x="8146768" y="2012999"/>
                  <a:pt x="8146768" y="1924106"/>
                </a:cubicBezTo>
                <a:lnTo>
                  <a:pt x="8146768" y="292035"/>
                </a:lnTo>
                <a:cubicBezTo>
                  <a:pt x="8146768" y="130205"/>
                  <a:pt x="7989268" y="0"/>
                  <a:pt x="7793584" y="0"/>
                </a:cubicBezTo>
                <a:lnTo>
                  <a:pt x="6958281" y="0"/>
                </a:lnTo>
                <a:lnTo>
                  <a:pt x="6958281" y="3240210"/>
                </a:lnTo>
                <a:lnTo>
                  <a:pt x="7355079" y="3240210"/>
                </a:lnTo>
                <a:lnTo>
                  <a:pt x="7355079" y="2291168"/>
                </a:lnTo>
                <a:lnTo>
                  <a:pt x="7583044" y="2291168"/>
                </a:lnTo>
                <a:cubicBezTo>
                  <a:pt x="7682553" y="2298765"/>
                  <a:pt x="7766540" y="2376641"/>
                  <a:pt x="7773492" y="2472182"/>
                </a:cubicBezTo>
                <a:lnTo>
                  <a:pt x="7831959" y="3240115"/>
                </a:lnTo>
                <a:lnTo>
                  <a:pt x="8271512" y="3240115"/>
                </a:lnTo>
                <a:lnTo>
                  <a:pt x="8179811" y="2438372"/>
                </a:lnTo>
                <a:cubicBezTo>
                  <a:pt x="8160671" y="2269799"/>
                  <a:pt x="8105251" y="2197432"/>
                  <a:pt x="8024406" y="2116801"/>
                </a:cubicBezTo>
                <a:close/>
                <a:moveTo>
                  <a:pt x="7724547" y="1782220"/>
                </a:moveTo>
                <a:cubicBezTo>
                  <a:pt x="7724547" y="1854777"/>
                  <a:pt x="7675602" y="1913184"/>
                  <a:pt x="7614753" y="1913184"/>
                </a:cubicBezTo>
                <a:lnTo>
                  <a:pt x="7355079" y="1913184"/>
                </a:lnTo>
                <a:lnTo>
                  <a:pt x="7355079" y="1308031"/>
                </a:lnTo>
                <a:lnTo>
                  <a:pt x="7614753" y="1308031"/>
                </a:lnTo>
                <a:cubicBezTo>
                  <a:pt x="7675602" y="1308031"/>
                  <a:pt x="7724547" y="1366438"/>
                  <a:pt x="7724547" y="1438996"/>
                </a:cubicBezTo>
                <a:close/>
                <a:moveTo>
                  <a:pt x="6238486" y="0"/>
                </a:moveTo>
                <a:lnTo>
                  <a:pt x="5932437" y="0"/>
                </a:lnTo>
                <a:cubicBezTo>
                  <a:pt x="5794458" y="0"/>
                  <a:pt x="5675333" y="94306"/>
                  <a:pt x="5664477" y="211595"/>
                </a:cubicBezTo>
                <a:lnTo>
                  <a:pt x="5396327" y="3240210"/>
                </a:lnTo>
                <a:lnTo>
                  <a:pt x="5813883" y="3240210"/>
                </a:lnTo>
                <a:lnTo>
                  <a:pt x="5901394" y="2295631"/>
                </a:lnTo>
                <a:lnTo>
                  <a:pt x="6277051" y="2295631"/>
                </a:lnTo>
                <a:lnTo>
                  <a:pt x="6364562" y="3240210"/>
                </a:lnTo>
                <a:lnTo>
                  <a:pt x="6823826" y="3240210"/>
                </a:lnTo>
                <a:lnTo>
                  <a:pt x="6509587" y="211595"/>
                </a:lnTo>
                <a:cubicBezTo>
                  <a:pt x="6497684" y="94306"/>
                  <a:pt x="6376655" y="0"/>
                  <a:pt x="6238486" y="0"/>
                </a:cubicBezTo>
                <a:close/>
                <a:moveTo>
                  <a:pt x="5936246" y="1919452"/>
                </a:moveTo>
                <a:lnTo>
                  <a:pt x="5986904" y="1372516"/>
                </a:lnTo>
                <a:cubicBezTo>
                  <a:pt x="5989666" y="1342411"/>
                  <a:pt x="6027660" y="1318193"/>
                  <a:pt x="6072034" y="1318193"/>
                </a:cubicBezTo>
                <a:lnTo>
                  <a:pt x="6106411" y="1318193"/>
                </a:lnTo>
                <a:cubicBezTo>
                  <a:pt x="6150784" y="1318193"/>
                  <a:pt x="6188779" y="1342411"/>
                  <a:pt x="6191541" y="1372516"/>
                </a:cubicBezTo>
                <a:lnTo>
                  <a:pt x="6242200" y="1919452"/>
                </a:lnTo>
                <a:close/>
                <a:moveTo>
                  <a:pt x="3729913" y="0"/>
                </a:moveTo>
                <a:lnTo>
                  <a:pt x="3013545" y="0"/>
                </a:lnTo>
                <a:cubicBezTo>
                  <a:pt x="2888421" y="0"/>
                  <a:pt x="2787769" y="104468"/>
                  <a:pt x="2787769" y="234388"/>
                </a:cubicBezTo>
                <a:lnTo>
                  <a:pt x="2787769" y="3005822"/>
                </a:lnTo>
                <a:cubicBezTo>
                  <a:pt x="2787769" y="3135647"/>
                  <a:pt x="2888421" y="3240210"/>
                  <a:pt x="3013545" y="3240210"/>
                </a:cubicBezTo>
                <a:lnTo>
                  <a:pt x="3729913" y="3240210"/>
                </a:lnTo>
                <a:cubicBezTo>
                  <a:pt x="3855036" y="3240210"/>
                  <a:pt x="3955688" y="3135742"/>
                  <a:pt x="3955688" y="3005822"/>
                </a:cubicBezTo>
                <a:lnTo>
                  <a:pt x="3955688" y="234388"/>
                </a:lnTo>
                <a:cubicBezTo>
                  <a:pt x="3955688" y="104468"/>
                  <a:pt x="3855036" y="0"/>
                  <a:pt x="3729913" y="0"/>
                </a:cubicBezTo>
                <a:close/>
                <a:moveTo>
                  <a:pt x="3524134" y="2754909"/>
                </a:moveTo>
                <a:cubicBezTo>
                  <a:pt x="3524134" y="2816735"/>
                  <a:pt x="3468142" y="2866500"/>
                  <a:pt x="3398629" y="2866500"/>
                </a:cubicBezTo>
                <a:lnTo>
                  <a:pt x="3344828" y="2866500"/>
                </a:lnTo>
                <a:cubicBezTo>
                  <a:pt x="3275314" y="2866500"/>
                  <a:pt x="3219323" y="2816735"/>
                  <a:pt x="3219323" y="2754909"/>
                </a:cubicBezTo>
                <a:lnTo>
                  <a:pt x="3219323" y="1434817"/>
                </a:lnTo>
                <a:cubicBezTo>
                  <a:pt x="3219323" y="1372896"/>
                  <a:pt x="3275314" y="1323132"/>
                  <a:pt x="3344828" y="1323132"/>
                </a:cubicBezTo>
                <a:lnTo>
                  <a:pt x="3398629" y="1323132"/>
                </a:lnTo>
                <a:cubicBezTo>
                  <a:pt x="3468142" y="1323132"/>
                  <a:pt x="3524134" y="1372896"/>
                  <a:pt x="3524134" y="1434817"/>
                </a:cubicBezTo>
                <a:close/>
                <a:moveTo>
                  <a:pt x="4961155" y="0"/>
                </a:moveTo>
                <a:lnTo>
                  <a:pt x="4170798" y="0"/>
                </a:lnTo>
                <a:lnTo>
                  <a:pt x="4170798" y="3240210"/>
                </a:lnTo>
                <a:lnTo>
                  <a:pt x="4588545" y="3240210"/>
                </a:lnTo>
                <a:lnTo>
                  <a:pt x="4588545" y="2306458"/>
                </a:lnTo>
                <a:lnTo>
                  <a:pt x="5049237" y="2306458"/>
                </a:lnTo>
                <a:cubicBezTo>
                  <a:pt x="5209594" y="2306458"/>
                  <a:pt x="5338717" y="2206834"/>
                  <a:pt x="5338717" y="2082992"/>
                </a:cubicBezTo>
                <a:lnTo>
                  <a:pt x="5338717" y="292035"/>
                </a:lnTo>
                <a:cubicBezTo>
                  <a:pt x="5339288" y="130205"/>
                  <a:pt x="5170647" y="0"/>
                  <a:pt x="4961155" y="0"/>
                </a:cubicBezTo>
                <a:close/>
                <a:moveTo>
                  <a:pt x="4923065" y="1816504"/>
                </a:moveTo>
                <a:cubicBezTo>
                  <a:pt x="4923065" y="1878520"/>
                  <a:pt x="4883833" y="1928475"/>
                  <a:pt x="4835174" y="1928475"/>
                </a:cubicBezTo>
                <a:lnTo>
                  <a:pt x="4589116" y="1928475"/>
                </a:lnTo>
                <a:lnTo>
                  <a:pt x="4589116" y="1329590"/>
                </a:lnTo>
                <a:lnTo>
                  <a:pt x="4835841" y="1329590"/>
                </a:lnTo>
                <a:cubicBezTo>
                  <a:pt x="4884500" y="1329590"/>
                  <a:pt x="4923732" y="1379544"/>
                  <a:pt x="4923732" y="1441560"/>
                </a:cubicBezTo>
                <a:close/>
                <a:moveTo>
                  <a:pt x="8421107" y="1304517"/>
                </a:moveTo>
                <a:lnTo>
                  <a:pt x="8619554" y="1304517"/>
                </a:lnTo>
                <a:cubicBezTo>
                  <a:pt x="8720319" y="1304517"/>
                  <a:pt x="8802002" y="1385983"/>
                  <a:pt x="8802002" y="1486481"/>
                </a:cubicBezTo>
                <a:lnTo>
                  <a:pt x="8802002" y="3241919"/>
                </a:lnTo>
                <a:lnTo>
                  <a:pt x="9201942" y="3241919"/>
                </a:lnTo>
                <a:lnTo>
                  <a:pt x="9201942" y="1486481"/>
                </a:lnTo>
                <a:cubicBezTo>
                  <a:pt x="9201942" y="1385983"/>
                  <a:pt x="9283625" y="1304517"/>
                  <a:pt x="9384391" y="1304517"/>
                </a:cubicBezTo>
                <a:lnTo>
                  <a:pt x="9573314" y="1304517"/>
                </a:lnTo>
                <a:lnTo>
                  <a:pt x="9573314" y="3419"/>
                </a:lnTo>
                <a:lnTo>
                  <a:pt x="8421107" y="3419"/>
                </a:lnTo>
                <a:close/>
              </a:path>
            </a:pathLst>
          </a:cu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reflection stA="25000" endPos="60000" fadeDir="5400012"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4930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566" y="640325"/>
            <a:ext cx="7081800" cy="3188100"/>
          </a:xfrm>
        </p:spPr>
        <p:txBody>
          <a:bodyPr/>
          <a:lstStyle/>
          <a:p>
            <a:pPr algn="l"/>
            <a:r>
              <a:rPr lang="en-US" sz="2000" dirty="0"/>
              <a:t>Associated with psychological distress and poorer quality of life, continued substance use, reduced engagement with substance use treatment</a:t>
            </a:r>
            <a:r>
              <a:rPr lang="en-US" sz="2000" baseline="30000" dirty="0"/>
              <a:t>1</a:t>
            </a:r>
            <a:br>
              <a:rPr lang="en-US" sz="2000" baseline="30000" dirty="0"/>
            </a:br>
            <a:r>
              <a:rPr lang="en-US" sz="2000" dirty="0"/>
              <a:t>No evidence of direct correlation of stigma related to OUD with retention in care</a:t>
            </a:r>
            <a:r>
              <a:rPr lang="en-US" sz="2000" baseline="30000" dirty="0"/>
              <a:t>1</a:t>
            </a:r>
            <a:br>
              <a:rPr lang="en-US" sz="2000" baseline="30000" dirty="0"/>
            </a:br>
            <a:r>
              <a:rPr lang="en-US" sz="2000" baseline="30000" dirty="0"/>
              <a:t> </a:t>
            </a:r>
            <a:r>
              <a:rPr lang="en-US" sz="2000" dirty="0"/>
              <a:t>Stigma of methadone treatment</a:t>
            </a:r>
            <a:r>
              <a:rPr lang="en-US" sz="2000" baseline="30000" dirty="0"/>
              <a:t>1</a:t>
            </a:r>
            <a:br>
              <a:rPr lang="en-US" sz="2000" baseline="30000" dirty="0"/>
            </a:br>
            <a:endParaRPr lang="en-US" sz="2000" dirty="0"/>
          </a:p>
        </p:txBody>
      </p:sp>
      <p:sp>
        <p:nvSpPr>
          <p:cNvPr id="3" name="Subtitle 2"/>
          <p:cNvSpPr>
            <a:spLocks noGrp="1"/>
          </p:cNvSpPr>
          <p:nvPr>
            <p:ph type="subTitle" idx="1"/>
          </p:nvPr>
        </p:nvSpPr>
        <p:spPr>
          <a:xfrm>
            <a:off x="1016484" y="432691"/>
            <a:ext cx="7079700" cy="444300"/>
          </a:xfrm>
        </p:spPr>
        <p:txBody>
          <a:bodyPr/>
          <a:lstStyle/>
          <a:p>
            <a:r>
              <a:rPr lang="en-US" sz="2800" dirty="0"/>
              <a:t>What is anticipated stigma?</a:t>
            </a:r>
          </a:p>
        </p:txBody>
      </p:sp>
      <p:sp>
        <p:nvSpPr>
          <p:cNvPr id="5" name="TextBox 4">
            <a:extLst>
              <a:ext uri="{FF2B5EF4-FFF2-40B4-BE49-F238E27FC236}">
                <a16:creationId xmlns:a16="http://schemas.microsoft.com/office/drawing/2014/main" id="{546AF542-E5E2-8926-5C87-9D235DEC66D2}"/>
              </a:ext>
            </a:extLst>
          </p:cNvPr>
          <p:cNvSpPr txBox="1"/>
          <p:nvPr/>
        </p:nvSpPr>
        <p:spPr>
          <a:xfrm>
            <a:off x="481262" y="3246307"/>
            <a:ext cx="8181475" cy="105413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57175" indent="-257175">
              <a:buFont typeface="Arial"/>
              <a:buChar char="•"/>
            </a:pPr>
            <a:r>
              <a:rPr lang="en-US" sz="1600" b="1" dirty="0">
                <a:solidFill>
                  <a:schemeClr val="accent4"/>
                </a:solidFill>
                <a:latin typeface="Della Respira" panose="020B0604020202020204" charset="0"/>
              </a:rPr>
              <a:t>&lt;20% of Americans were willing to associate </a:t>
            </a:r>
            <a:r>
              <a:rPr lang="en-US" sz="1600" dirty="0">
                <a:solidFill>
                  <a:schemeClr val="accent4"/>
                </a:solidFill>
                <a:latin typeface="Della Respira" panose="020B0604020202020204" charset="0"/>
              </a:rPr>
              <a:t>as a friend, colleague, or neighbor with someone addicted to prescription opioids</a:t>
            </a:r>
            <a:r>
              <a:rPr lang="en-US" sz="1600" baseline="30000" dirty="0">
                <a:solidFill>
                  <a:schemeClr val="accent4"/>
                </a:solidFill>
                <a:latin typeface="Della Respira" panose="020B0604020202020204" charset="0"/>
              </a:rPr>
              <a:t>2</a:t>
            </a:r>
            <a:endParaRPr lang="en-US" sz="1600" baseline="30000" dirty="0">
              <a:solidFill>
                <a:schemeClr val="accent4"/>
              </a:solidFill>
              <a:latin typeface="Della Respira" panose="020B0604020202020204" charset="0"/>
              <a:ea typeface="+mn-lt"/>
              <a:cs typeface="+mn-lt"/>
            </a:endParaRPr>
          </a:p>
          <a:p>
            <a:pPr marL="257175" indent="-257175">
              <a:buFont typeface="Arial"/>
              <a:buChar char="•"/>
            </a:pPr>
            <a:r>
              <a:rPr lang="en-US" sz="1600" dirty="0">
                <a:solidFill>
                  <a:schemeClr val="accent4"/>
                </a:solidFill>
                <a:latin typeface="Della Respira" panose="020B0604020202020204" charset="0"/>
              </a:rPr>
              <a:t>44% of respondents believed that </a:t>
            </a:r>
            <a:r>
              <a:rPr lang="en-US" sz="1600" b="1" dirty="0">
                <a:solidFill>
                  <a:schemeClr val="accent4"/>
                </a:solidFill>
                <a:latin typeface="Della Respira" panose="020B0604020202020204" charset="0"/>
              </a:rPr>
              <a:t>OUD indicates a lack of willpower</a:t>
            </a:r>
            <a:r>
              <a:rPr lang="en-US" sz="1600" baseline="30000" dirty="0">
                <a:solidFill>
                  <a:schemeClr val="accent4"/>
                </a:solidFill>
                <a:latin typeface="Della Respira" panose="020B0604020202020204" charset="0"/>
              </a:rPr>
              <a:t>2</a:t>
            </a:r>
            <a:endParaRPr lang="en-US" sz="1600" dirty="0">
              <a:solidFill>
                <a:schemeClr val="accent4"/>
              </a:solidFill>
              <a:latin typeface="Della Respira" panose="020B0604020202020204" charset="0"/>
              <a:ea typeface="+mn-lt"/>
              <a:cs typeface="+mn-lt"/>
            </a:endParaRPr>
          </a:p>
          <a:p>
            <a:pPr marL="257175" indent="-257175">
              <a:buFont typeface="Arial"/>
              <a:buChar char="•"/>
            </a:pPr>
            <a:r>
              <a:rPr lang="en-US" sz="1600" dirty="0">
                <a:solidFill>
                  <a:schemeClr val="accent4"/>
                </a:solidFill>
                <a:latin typeface="Della Respira" panose="020B0604020202020204" charset="0"/>
              </a:rPr>
              <a:t>32% believed a </a:t>
            </a:r>
            <a:r>
              <a:rPr lang="en-US" sz="1600" b="1" dirty="0">
                <a:solidFill>
                  <a:schemeClr val="accent4"/>
                </a:solidFill>
                <a:latin typeface="Della Respira" panose="020B0604020202020204" charset="0"/>
              </a:rPr>
              <a:t>character defect or bad parenting caused OUD</a:t>
            </a:r>
            <a:r>
              <a:rPr lang="en-US" sz="1600" baseline="30000" dirty="0">
                <a:solidFill>
                  <a:schemeClr val="accent4"/>
                </a:solidFill>
                <a:latin typeface="Della Respira" panose="020B0604020202020204" charset="0"/>
              </a:rPr>
              <a:t>2</a:t>
            </a:r>
            <a:endParaRPr lang="en-US" sz="1600" baseline="30000" dirty="0">
              <a:solidFill>
                <a:schemeClr val="accent4"/>
              </a:solidFill>
              <a:latin typeface="Della Respira" panose="020B0604020202020204" charset="0"/>
              <a:ea typeface="+mn-lt"/>
              <a:cs typeface="+mn-lt"/>
            </a:endParaRPr>
          </a:p>
        </p:txBody>
      </p:sp>
      <p:sp>
        <p:nvSpPr>
          <p:cNvPr id="6" name="TextBox 5"/>
          <p:cNvSpPr txBox="1"/>
          <p:nvPr/>
        </p:nvSpPr>
        <p:spPr>
          <a:xfrm>
            <a:off x="99752" y="4772459"/>
            <a:ext cx="9345428" cy="369332"/>
          </a:xfrm>
          <a:prstGeom prst="rect">
            <a:avLst/>
          </a:prstGeom>
          <a:noFill/>
        </p:spPr>
        <p:txBody>
          <a:bodyPr wrap="square" rtlCol="0">
            <a:spAutoFit/>
          </a:bodyPr>
          <a:lstStyle/>
          <a:p>
            <a:r>
              <a:rPr lang="en-US" sz="900" dirty="0">
                <a:solidFill>
                  <a:schemeClr val="bg1"/>
                </a:solidFill>
              </a:rPr>
              <a:t>1. Tsai AC, et al. </a:t>
            </a:r>
            <a:r>
              <a:rPr lang="en-US" sz="900" dirty="0" err="1">
                <a:solidFill>
                  <a:schemeClr val="bg1"/>
                </a:solidFill>
              </a:rPr>
              <a:t>PLoS</a:t>
            </a:r>
            <a:r>
              <a:rPr lang="en-US" sz="900" dirty="0">
                <a:solidFill>
                  <a:schemeClr val="bg1"/>
                </a:solidFill>
              </a:rPr>
              <a:t> Med. 2019;16(11): e1002969; 2. The Associated Press-NORC Center for Public Affairs Research. Americans Recognize the Growing Problem of Opioid Addiction.”  April 2018. Accessed 3/28/22. Available at: https://apnorc.org/projects/americans-recognize-the-growing-problem-of-opioid-addiction/</a:t>
            </a:r>
          </a:p>
        </p:txBody>
      </p:sp>
    </p:spTree>
    <p:extLst>
      <p:ext uri="{BB962C8B-B14F-4D97-AF65-F5344CB8AC3E}">
        <p14:creationId xmlns:p14="http://schemas.microsoft.com/office/powerpoint/2010/main" val="174477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type of stigma is encoded in cultural norms, laws, and institutional policies.</a:t>
            </a:r>
            <a:endParaRPr dirty="0"/>
          </a:p>
        </p:txBody>
      </p:sp>
      <p:sp>
        <p:nvSpPr>
          <p:cNvPr id="296" name="Google Shape;296;p21"/>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Stigma · </a:t>
            </a:r>
            <a:r>
              <a:rPr lang="en" sz="2800" dirty="0">
                <a:solidFill>
                  <a:srgbClr val="FFC319"/>
                </a:solidFill>
              </a:rPr>
              <a:t>$800</a:t>
            </a:r>
            <a:endParaRPr sz="2800" dirty="0">
              <a:solidFill>
                <a:srgbClr val="FFC319"/>
              </a:solidFill>
            </a:endParaRPr>
          </a:p>
        </p:txBody>
      </p:sp>
    </p:spTree>
    <p:extLst>
      <p:ext uri="{BB962C8B-B14F-4D97-AF65-F5344CB8AC3E}">
        <p14:creationId xmlns:p14="http://schemas.microsoft.com/office/powerpoint/2010/main" val="3579463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50" y="1084625"/>
            <a:ext cx="6791183" cy="3188100"/>
          </a:xfrm>
        </p:spPr>
        <p:txBody>
          <a:bodyPr/>
          <a:lstStyle/>
          <a:p>
            <a:pPr algn="l"/>
            <a:r>
              <a:rPr lang="en-US" sz="2200" dirty="0"/>
              <a:t>Restrictions on rights or opportunities in stigmatized groups</a:t>
            </a:r>
            <a:br>
              <a:rPr lang="en-US" sz="2200" dirty="0"/>
            </a:br>
            <a:r>
              <a:rPr lang="en-US" sz="2200" dirty="0"/>
              <a:t>How care is financed and delivered</a:t>
            </a:r>
            <a:br>
              <a:rPr lang="en-US" sz="2200" dirty="0"/>
            </a:br>
            <a:r>
              <a:rPr lang="en-US" sz="2200" dirty="0"/>
              <a:t>Criminalization of possession and distribution of certain substances</a:t>
            </a:r>
            <a:br>
              <a:rPr lang="en-US" sz="2200" dirty="0"/>
            </a:br>
            <a:r>
              <a:rPr lang="en-US" sz="2200" dirty="0"/>
              <a:t>Relative contraindication to certain treatments and care settings</a:t>
            </a:r>
            <a:br>
              <a:rPr lang="en-US" sz="2200" dirty="0"/>
            </a:br>
            <a:r>
              <a:rPr lang="en-US" sz="2200" dirty="0"/>
              <a:t>Healthcare providers with SUDs</a:t>
            </a:r>
          </a:p>
        </p:txBody>
      </p:sp>
      <p:sp>
        <p:nvSpPr>
          <p:cNvPr id="3" name="Text Placeholder 2"/>
          <p:cNvSpPr>
            <a:spLocks noGrp="1"/>
          </p:cNvSpPr>
          <p:nvPr>
            <p:ph type="subTitle" idx="1"/>
          </p:nvPr>
        </p:nvSpPr>
        <p:spPr/>
        <p:txBody>
          <a:bodyPr/>
          <a:lstStyle/>
          <a:p>
            <a:r>
              <a:rPr lang="en-US" sz="2800" dirty="0"/>
              <a:t>What is structural stigma?</a:t>
            </a:r>
          </a:p>
        </p:txBody>
      </p:sp>
    </p:spTree>
    <p:extLst>
      <p:ext uri="{BB962C8B-B14F-4D97-AF65-F5344CB8AC3E}">
        <p14:creationId xmlns:p14="http://schemas.microsoft.com/office/powerpoint/2010/main" val="407043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term has fallen out of favor as it implies that the drug is a victim.</a:t>
            </a:r>
            <a:endParaRPr dirty="0"/>
          </a:p>
        </p:txBody>
      </p:sp>
      <p:sp>
        <p:nvSpPr>
          <p:cNvPr id="302" name="Google Shape;302;p22"/>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Stigma · </a:t>
            </a:r>
            <a:r>
              <a:rPr lang="en" sz="2800" dirty="0">
                <a:solidFill>
                  <a:srgbClr val="FFC319"/>
                </a:solidFill>
              </a:rPr>
              <a:t>$1000</a:t>
            </a:r>
            <a:endParaRPr sz="2800" dirty="0">
              <a:solidFill>
                <a:srgbClr val="FFC319"/>
              </a:solidFill>
            </a:endParaRPr>
          </a:p>
        </p:txBody>
      </p:sp>
    </p:spTree>
    <p:extLst>
      <p:ext uri="{BB962C8B-B14F-4D97-AF65-F5344CB8AC3E}">
        <p14:creationId xmlns:p14="http://schemas.microsoft.com/office/powerpoint/2010/main" val="22404967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3550" y="1077283"/>
            <a:ext cx="7081800" cy="3188100"/>
          </a:xfrm>
        </p:spPr>
        <p:txBody>
          <a:bodyPr/>
          <a:lstStyle/>
          <a:p>
            <a:pPr algn="l"/>
            <a:r>
              <a:rPr lang="en-US" sz="2200" dirty="0"/>
              <a:t>The term “abuse” was found to have a high association with negative judgments and punishment.</a:t>
            </a:r>
            <a:r>
              <a:rPr lang="en-US" sz="2200" baseline="30000" dirty="0">
                <a:hlinkClick r:id="rId3"/>
              </a:rPr>
              <a:t>9</a:t>
            </a:r>
            <a:r>
              <a:rPr lang="en-US" sz="2200" dirty="0"/>
              <a:t/>
            </a:r>
            <a:br>
              <a:rPr lang="en-US" sz="2200" dirty="0"/>
            </a:br>
            <a:r>
              <a:rPr lang="en-US" sz="2200" dirty="0"/>
              <a:t>Legitimate use of prescription medications is limited to their use as prescribed by the person to whom they are prescribed.  Consumption outside these parameters is misuse. </a:t>
            </a:r>
            <a:br>
              <a:rPr lang="en-US" sz="2200" dirty="0"/>
            </a:br>
            <a:r>
              <a:rPr lang="en-US" sz="2200" dirty="0"/>
              <a:t/>
            </a:r>
            <a:br>
              <a:rPr lang="en-US" sz="2200" dirty="0"/>
            </a:br>
            <a:r>
              <a:rPr lang="en-US" sz="2200" dirty="0"/>
              <a:t>The word “abuse” makes the substance the victim.</a:t>
            </a:r>
          </a:p>
        </p:txBody>
      </p:sp>
      <p:sp>
        <p:nvSpPr>
          <p:cNvPr id="5" name="Text Placeholder 4"/>
          <p:cNvSpPr>
            <a:spLocks noGrp="1"/>
          </p:cNvSpPr>
          <p:nvPr>
            <p:ph type="subTitle" idx="1"/>
          </p:nvPr>
        </p:nvSpPr>
        <p:spPr>
          <a:xfrm>
            <a:off x="1038649" y="577504"/>
            <a:ext cx="7079700" cy="444300"/>
          </a:xfrm>
        </p:spPr>
        <p:txBody>
          <a:bodyPr/>
          <a:lstStyle/>
          <a:p>
            <a:r>
              <a:rPr lang="en-US" sz="2800" dirty="0"/>
              <a:t>What is “abuse”?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8106" y="38987"/>
            <a:ext cx="1820487" cy="927338"/>
          </a:xfrm>
          <a:prstGeom prst="rect">
            <a:avLst/>
          </a:prstGeom>
        </p:spPr>
      </p:pic>
      <p:sp>
        <p:nvSpPr>
          <p:cNvPr id="3" name="Rectangle 2"/>
          <p:cNvSpPr/>
          <p:nvPr/>
        </p:nvSpPr>
        <p:spPr>
          <a:xfrm>
            <a:off x="1298020" y="4593745"/>
            <a:ext cx="6549910" cy="369332"/>
          </a:xfrm>
          <a:prstGeom prst="rect">
            <a:avLst/>
          </a:prstGeom>
        </p:spPr>
        <p:txBody>
          <a:bodyPr wrap="square">
            <a:spAutoFit/>
          </a:bodyPr>
          <a:lstStyle/>
          <a:p>
            <a:r>
              <a:rPr lang="en-US" sz="900" dirty="0">
                <a:solidFill>
                  <a:schemeClr val="bg1"/>
                </a:solidFill>
              </a:rPr>
              <a:t>Available at: </a:t>
            </a:r>
            <a:r>
              <a:rPr lang="en-US" sz="900" dirty="0">
                <a:solidFill>
                  <a:schemeClr val="bg1"/>
                </a:solidFill>
                <a:hlinkClick r:id="rId5"/>
              </a:rPr>
              <a:t>https://nida.nih.gov/nidamed-medical-health-professionals/health-professions-education/words-matter-terms-to-use-avoid-when-talking-about-addiction</a:t>
            </a:r>
            <a:r>
              <a:rPr lang="en-US" sz="900" dirty="0">
                <a:solidFill>
                  <a:schemeClr val="bg1"/>
                </a:solidFill>
              </a:rPr>
              <a:t>. Accessed October 23, 2022. </a:t>
            </a:r>
          </a:p>
        </p:txBody>
      </p:sp>
    </p:spTree>
    <p:extLst>
      <p:ext uri="{BB962C8B-B14F-4D97-AF65-F5344CB8AC3E}">
        <p14:creationId xmlns:p14="http://schemas.microsoft.com/office/powerpoint/2010/main" val="3721044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MOUD therapy is a full opioid agonist, has variable pharmacokinetics, and can lead to </a:t>
            </a:r>
            <a:r>
              <a:rPr lang="en-US" dirty="0" err="1"/>
              <a:t>QTc</a:t>
            </a:r>
            <a:r>
              <a:rPr lang="en-US" dirty="0"/>
              <a:t> prolongation.</a:t>
            </a:r>
            <a:endParaRPr dirty="0"/>
          </a:p>
        </p:txBody>
      </p:sp>
      <p:sp>
        <p:nvSpPr>
          <p:cNvPr id="308" name="Google Shape;308;p2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MOUD · </a:t>
            </a:r>
            <a:r>
              <a:rPr lang="en" sz="2800" dirty="0">
                <a:solidFill>
                  <a:srgbClr val="FFC319"/>
                </a:solidFill>
              </a:rPr>
              <a:t>$200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675F-76B0-6541-A8FC-AA798E17E4F8}"/>
              </a:ext>
            </a:extLst>
          </p:cNvPr>
          <p:cNvSpPr>
            <a:spLocks noGrp="1"/>
          </p:cNvSpPr>
          <p:nvPr>
            <p:ph type="title"/>
          </p:nvPr>
        </p:nvSpPr>
        <p:spPr>
          <a:xfrm>
            <a:off x="1023550" y="1033587"/>
            <a:ext cx="7081800" cy="3188100"/>
          </a:xfrm>
        </p:spPr>
        <p:txBody>
          <a:bodyPr/>
          <a:lstStyle/>
          <a:p>
            <a:pPr algn="l"/>
            <a:r>
              <a:rPr lang="en-US" sz="2100" dirty="0"/>
              <a:t>Methadone has been used since the 1940’s for pain and for the treatment of opioid use disorder</a:t>
            </a:r>
            <a:br>
              <a:rPr lang="en-US" sz="2100" dirty="0"/>
            </a:br>
            <a:r>
              <a:rPr lang="en-US" sz="2100" dirty="0"/>
              <a:t>Methadone has a variable half-life (5-130 hours), susceptibility to CYP interactions, &amp; has a large volume of distribution (1-8 L/kg) contributing to high interpatient variability</a:t>
            </a:r>
            <a:br>
              <a:rPr lang="en-US" sz="2100" dirty="0"/>
            </a:br>
            <a:r>
              <a:rPr lang="en-US" sz="2100" dirty="0"/>
              <a:t>Methadone can lead to a delay in ventricular repolarization, leading to an increase in the QTc interval</a:t>
            </a:r>
          </a:p>
        </p:txBody>
      </p:sp>
      <p:sp>
        <p:nvSpPr>
          <p:cNvPr id="3" name="Subtitle 2">
            <a:extLst>
              <a:ext uri="{FF2B5EF4-FFF2-40B4-BE49-F238E27FC236}">
                <a16:creationId xmlns:a16="http://schemas.microsoft.com/office/drawing/2014/main" id="{2F299703-8E5E-6440-8A50-05565FCC5CE6}"/>
              </a:ext>
            </a:extLst>
          </p:cNvPr>
          <p:cNvSpPr>
            <a:spLocks noGrp="1"/>
          </p:cNvSpPr>
          <p:nvPr>
            <p:ph type="subTitle" idx="1"/>
          </p:nvPr>
        </p:nvSpPr>
        <p:spPr>
          <a:xfrm>
            <a:off x="1032150" y="524821"/>
            <a:ext cx="7079700" cy="444300"/>
          </a:xfrm>
        </p:spPr>
        <p:txBody>
          <a:bodyPr/>
          <a:lstStyle/>
          <a:p>
            <a:r>
              <a:rPr lang="en-US" sz="2800" dirty="0"/>
              <a:t>What is methadone?</a:t>
            </a:r>
          </a:p>
        </p:txBody>
      </p:sp>
      <p:sp>
        <p:nvSpPr>
          <p:cNvPr id="4" name="TextBox 3">
            <a:extLst>
              <a:ext uri="{FF2B5EF4-FFF2-40B4-BE49-F238E27FC236}">
                <a16:creationId xmlns:a16="http://schemas.microsoft.com/office/drawing/2014/main" id="{4DB2BD03-738B-074D-B433-AEFD7673A36E}"/>
              </a:ext>
            </a:extLst>
          </p:cNvPr>
          <p:cNvSpPr txBox="1"/>
          <p:nvPr/>
        </p:nvSpPr>
        <p:spPr>
          <a:xfrm>
            <a:off x="556677" y="4395172"/>
            <a:ext cx="3861787" cy="307777"/>
          </a:xfrm>
          <a:prstGeom prst="rect">
            <a:avLst/>
          </a:prstGeom>
          <a:noFill/>
        </p:spPr>
        <p:txBody>
          <a:bodyPr wrap="square" rtlCol="0">
            <a:spAutoFit/>
          </a:bodyPr>
          <a:lstStyle/>
          <a:p>
            <a:r>
              <a:rPr lang="en-US" i="1" dirty="0">
                <a:solidFill>
                  <a:schemeClr val="bg1"/>
                </a:solidFill>
              </a:rPr>
              <a:t>Am J Health-Syst Pharm. </a:t>
            </a:r>
            <a:r>
              <a:rPr lang="en-US" dirty="0">
                <a:solidFill>
                  <a:schemeClr val="bg1"/>
                </a:solidFill>
              </a:rPr>
              <a:t>2019;76:1097-1104</a:t>
            </a:r>
            <a:r>
              <a:rPr lang="en-US" i="1" dirty="0">
                <a:solidFill>
                  <a:schemeClr val="bg1"/>
                </a:solidFill>
              </a:rPr>
              <a:t>.</a:t>
            </a:r>
          </a:p>
        </p:txBody>
      </p:sp>
    </p:spTree>
    <p:extLst>
      <p:ext uri="{BB962C8B-B14F-4D97-AF65-F5344CB8AC3E}">
        <p14:creationId xmlns:p14="http://schemas.microsoft.com/office/powerpoint/2010/main" val="424239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MOUD therapy is an opioid antagonist and can also be used for the treatment of alcohol use disorder.</a:t>
            </a:r>
            <a:endParaRPr dirty="0"/>
          </a:p>
        </p:txBody>
      </p:sp>
      <p:sp>
        <p:nvSpPr>
          <p:cNvPr id="314" name="Google Shape;314;p2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MOUD  · </a:t>
            </a:r>
            <a:r>
              <a:rPr lang="en" sz="2800" dirty="0">
                <a:solidFill>
                  <a:srgbClr val="FFC319"/>
                </a:solidFill>
              </a:rPr>
              <a:t>$400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4824-5DDB-6E4C-901C-789C5C501E73}"/>
              </a:ext>
            </a:extLst>
          </p:cNvPr>
          <p:cNvSpPr>
            <a:spLocks noGrp="1"/>
          </p:cNvSpPr>
          <p:nvPr>
            <p:ph type="title"/>
          </p:nvPr>
        </p:nvSpPr>
        <p:spPr>
          <a:xfrm>
            <a:off x="1031100" y="1084625"/>
            <a:ext cx="7081800" cy="3188100"/>
          </a:xfrm>
        </p:spPr>
        <p:txBody>
          <a:bodyPr/>
          <a:lstStyle/>
          <a:p>
            <a:pPr algn="l"/>
            <a:r>
              <a:rPr lang="en-US" sz="1800" dirty="0"/>
              <a:t>Naltrexone is an opioid antagonist that is used for the treatment of OUD and alcohol use disorder</a:t>
            </a:r>
            <a:br>
              <a:rPr lang="en-US" sz="1800" dirty="0"/>
            </a:br>
            <a:r>
              <a:rPr lang="en-US" sz="1800" dirty="0"/>
              <a:t/>
            </a:r>
            <a:br>
              <a:rPr lang="en-US" sz="1800" dirty="0"/>
            </a:br>
            <a:r>
              <a:rPr lang="en-US" sz="1800" dirty="0"/>
              <a:t>It is available as a tablet and extended-release depot </a:t>
            </a:r>
            <a:r>
              <a:rPr lang="en-US" sz="1800" dirty="0" smtClean="0"/>
              <a:t>injection</a:t>
            </a:r>
            <a:br>
              <a:rPr lang="en-US" sz="1800" dirty="0" smtClean="0"/>
            </a:br>
            <a:r>
              <a:rPr lang="en-US" sz="1800" dirty="0"/>
              <a:t>	</a:t>
            </a:r>
            <a:r>
              <a:rPr lang="en-US" sz="1800" dirty="0" smtClean="0"/>
              <a:t>Variable kinetics with IM formulation</a:t>
            </a:r>
            <a:br>
              <a:rPr lang="en-US" sz="1800" dirty="0" smtClean="0"/>
            </a:br>
            <a:r>
              <a:rPr lang="en-US" sz="1800" dirty="0"/>
              <a:t>	</a:t>
            </a:r>
            <a:r>
              <a:rPr lang="en-US" sz="1800" dirty="0" smtClean="0"/>
              <a:t>Adjunctive behavioral therapy recommended</a:t>
            </a:r>
            <a:br>
              <a:rPr lang="en-US" sz="1800" dirty="0" smtClean="0"/>
            </a:br>
            <a:r>
              <a:rPr lang="en-US" sz="1800" dirty="0" smtClean="0"/>
              <a:t/>
            </a:r>
            <a:br>
              <a:rPr lang="en-US" sz="1800" dirty="0" smtClean="0"/>
            </a:br>
            <a:r>
              <a:rPr lang="en-US" sz="1800" dirty="0" smtClean="0"/>
              <a:t>Patients should </a:t>
            </a:r>
            <a:r>
              <a:rPr lang="en-US" sz="1800" dirty="0"/>
              <a:t>be free of opioids for 7+ </a:t>
            </a:r>
            <a:r>
              <a:rPr lang="en-US" sz="1800" dirty="0" smtClean="0"/>
              <a:t>days prior to dose initiation</a:t>
            </a:r>
            <a:r>
              <a:rPr lang="en-US" sz="2200" dirty="0" smtClean="0"/>
              <a:t/>
            </a:r>
            <a:br>
              <a:rPr lang="en-US" sz="2200" dirty="0" smtClean="0"/>
            </a:br>
            <a:endParaRPr lang="en-US" sz="2200" dirty="0"/>
          </a:p>
        </p:txBody>
      </p:sp>
      <p:sp>
        <p:nvSpPr>
          <p:cNvPr id="3" name="Subtitle 2">
            <a:extLst>
              <a:ext uri="{FF2B5EF4-FFF2-40B4-BE49-F238E27FC236}">
                <a16:creationId xmlns:a16="http://schemas.microsoft.com/office/drawing/2014/main" id="{55D87B0A-3D98-4E4A-ADD8-8DA2DB03FDF8}"/>
              </a:ext>
            </a:extLst>
          </p:cNvPr>
          <p:cNvSpPr>
            <a:spLocks noGrp="1"/>
          </p:cNvSpPr>
          <p:nvPr>
            <p:ph type="subTitle" idx="1"/>
          </p:nvPr>
        </p:nvSpPr>
        <p:spPr/>
        <p:txBody>
          <a:bodyPr/>
          <a:lstStyle/>
          <a:p>
            <a:r>
              <a:rPr lang="en-US" sz="2800" dirty="0"/>
              <a:t>What is naltrexone?</a:t>
            </a:r>
          </a:p>
        </p:txBody>
      </p:sp>
      <p:sp>
        <p:nvSpPr>
          <p:cNvPr id="4" name="TextBox 3">
            <a:extLst>
              <a:ext uri="{FF2B5EF4-FFF2-40B4-BE49-F238E27FC236}">
                <a16:creationId xmlns:a16="http://schemas.microsoft.com/office/drawing/2014/main" id="{9F52CFAD-FD68-D246-8008-FF13C6F0A530}"/>
              </a:ext>
            </a:extLst>
          </p:cNvPr>
          <p:cNvSpPr txBox="1"/>
          <p:nvPr/>
        </p:nvSpPr>
        <p:spPr>
          <a:xfrm>
            <a:off x="4859169" y="4058875"/>
            <a:ext cx="3861787" cy="307777"/>
          </a:xfrm>
          <a:prstGeom prst="rect">
            <a:avLst/>
          </a:prstGeom>
          <a:noFill/>
        </p:spPr>
        <p:txBody>
          <a:bodyPr wrap="square" rtlCol="0">
            <a:spAutoFit/>
          </a:bodyPr>
          <a:lstStyle/>
          <a:p>
            <a:r>
              <a:rPr lang="en-US" i="1" dirty="0">
                <a:solidFill>
                  <a:schemeClr val="bg1"/>
                </a:solidFill>
              </a:rPr>
              <a:t>Am J Health-Syst Pharm. </a:t>
            </a:r>
            <a:r>
              <a:rPr lang="en-US" dirty="0">
                <a:solidFill>
                  <a:schemeClr val="bg1"/>
                </a:solidFill>
              </a:rPr>
              <a:t>2019;76:1097-1104</a:t>
            </a:r>
            <a:r>
              <a:rPr lang="en-US" i="1" dirty="0">
                <a:solidFill>
                  <a:schemeClr val="bg1"/>
                </a:solidFill>
              </a:rPr>
              <a:t>.</a:t>
            </a:r>
          </a:p>
        </p:txBody>
      </p:sp>
    </p:spTree>
    <p:extLst>
      <p:ext uri="{BB962C8B-B14F-4D97-AF65-F5344CB8AC3E}">
        <p14:creationId xmlns:p14="http://schemas.microsoft.com/office/powerpoint/2010/main" val="2985105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is the amount of time that patients should be reassessed after receiving an initial induction dose of buprenorphine.</a:t>
            </a:r>
            <a:endParaRPr dirty="0"/>
          </a:p>
        </p:txBody>
      </p:sp>
      <p:sp>
        <p:nvSpPr>
          <p:cNvPr id="320" name="Google Shape;320;p2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MOUD  · </a:t>
            </a:r>
            <a:r>
              <a:rPr lang="en" sz="2800" dirty="0">
                <a:solidFill>
                  <a:srgbClr val="FFC319"/>
                </a:solidFill>
              </a:rPr>
              <a:t>$600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C3D355-0A2F-6B4C-7C58-7FE0DA182111}"/>
              </a:ext>
            </a:extLst>
          </p:cNvPr>
          <p:cNvSpPr>
            <a:spLocks noGrp="1"/>
          </p:cNvSpPr>
          <p:nvPr>
            <p:ph type="ctrTitle"/>
          </p:nvPr>
        </p:nvSpPr>
        <p:spPr>
          <a:xfrm>
            <a:off x="510139" y="722176"/>
            <a:ext cx="3711611" cy="1785621"/>
          </a:xfrm>
        </p:spPr>
        <p:txBody>
          <a:bodyPr vert="horz" lIns="91440" tIns="45720" rIns="91440" bIns="0" rtlCol="0" anchor="b">
            <a:normAutofit/>
          </a:bodyPr>
          <a:lstStyle/>
          <a:p>
            <a:pPr algn="l" defTabSz="914400">
              <a:spcBef>
                <a:spcPct val="0"/>
              </a:spcBef>
            </a:pPr>
            <a:r>
              <a:rPr lang="en-US" sz="4400" dirty="0"/>
              <a:t>Your Hosts</a:t>
            </a:r>
          </a:p>
        </p:txBody>
      </p:sp>
      <p:sp>
        <p:nvSpPr>
          <p:cNvPr id="4" name="Subtitle 3">
            <a:extLst>
              <a:ext uri="{FF2B5EF4-FFF2-40B4-BE49-F238E27FC236}">
                <a16:creationId xmlns:a16="http://schemas.microsoft.com/office/drawing/2014/main" id="{9CE78499-94CB-37C4-DD15-DB1B81545E95}"/>
              </a:ext>
            </a:extLst>
          </p:cNvPr>
          <p:cNvSpPr>
            <a:spLocks noGrp="1"/>
          </p:cNvSpPr>
          <p:nvPr>
            <p:ph type="subTitle" idx="1"/>
          </p:nvPr>
        </p:nvSpPr>
        <p:spPr>
          <a:xfrm>
            <a:off x="157213" y="2680305"/>
            <a:ext cx="4347054" cy="1207982"/>
          </a:xfrm>
        </p:spPr>
        <p:txBody>
          <a:bodyPr vert="horz" lIns="91440" tIns="91440" rIns="91440" bIns="91440" rtlCol="0">
            <a:noAutofit/>
          </a:bodyPr>
          <a:lstStyle/>
          <a:p>
            <a:pPr marL="0" indent="0" algn="l" defTabSz="914400">
              <a:lnSpc>
                <a:spcPct val="110000"/>
              </a:lnSpc>
              <a:spcBef>
                <a:spcPts val="1000"/>
              </a:spcBef>
              <a:buClr>
                <a:schemeClr val="accent1"/>
              </a:buClr>
              <a:buSzPct val="100000"/>
            </a:pPr>
            <a:r>
              <a:rPr lang="en-US" sz="1600" cap="all" dirty="0">
                <a:solidFill>
                  <a:srgbClr val="FFFF00"/>
                </a:solidFill>
              </a:rPr>
              <a:t>Maria Foy, PharmD, BCPS, CPE, Advanced clinical pharmacy specialist, pain Management Jefferson Abington Hospital</a:t>
            </a:r>
          </a:p>
          <a:p>
            <a:pPr marL="0" indent="0" algn="l" defTabSz="914400">
              <a:lnSpc>
                <a:spcPct val="110000"/>
              </a:lnSpc>
              <a:spcBef>
                <a:spcPts val="1000"/>
              </a:spcBef>
              <a:buClr>
                <a:schemeClr val="accent1"/>
              </a:buClr>
              <a:buSzPct val="100000"/>
            </a:pPr>
            <a:r>
              <a:rPr lang="en-US" sz="1600" cap="all" dirty="0">
                <a:solidFill>
                  <a:srgbClr val="FFFF00"/>
                </a:solidFill>
              </a:rPr>
              <a:t>Tanya Uritsky, </a:t>
            </a:r>
            <a:r>
              <a:rPr lang="en-US" sz="1600" cap="all" dirty="0" err="1">
                <a:solidFill>
                  <a:srgbClr val="FFFF00"/>
                </a:solidFill>
              </a:rPr>
              <a:t>PharmD</a:t>
            </a:r>
            <a:r>
              <a:rPr lang="en-US" sz="1600" cap="all" dirty="0" smtClean="0">
                <a:solidFill>
                  <a:srgbClr val="FFFF00"/>
                </a:solidFill>
              </a:rPr>
              <a:t>, BCCP Opioid Stewardship coordinator  Hospital </a:t>
            </a:r>
            <a:r>
              <a:rPr lang="en-US" sz="1600" cap="all" dirty="0">
                <a:solidFill>
                  <a:srgbClr val="FFFF00"/>
                </a:solidFill>
              </a:rPr>
              <a:t>of the University of Pennsylvania </a:t>
            </a:r>
          </a:p>
        </p:txBody>
      </p:sp>
      <p:pic>
        <p:nvPicPr>
          <p:cNvPr id="6" name="Picture 2" descr="No photo description available.">
            <a:extLst>
              <a:ext uri="{FF2B5EF4-FFF2-40B4-BE49-F238E27FC236}">
                <a16:creationId xmlns:a16="http://schemas.microsoft.com/office/drawing/2014/main" id="{765E5A7B-E5CC-F3CF-F271-CC11C5DB74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32893" y="1061387"/>
            <a:ext cx="3495571" cy="349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992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9F9A-4AD0-8D4F-95A8-32344B111DA8}"/>
              </a:ext>
            </a:extLst>
          </p:cNvPr>
          <p:cNvSpPr>
            <a:spLocks noGrp="1"/>
          </p:cNvSpPr>
          <p:nvPr>
            <p:ph type="title"/>
          </p:nvPr>
        </p:nvSpPr>
        <p:spPr>
          <a:xfrm>
            <a:off x="1032075" y="1397645"/>
            <a:ext cx="7081800" cy="3188100"/>
          </a:xfrm>
        </p:spPr>
        <p:txBody>
          <a:bodyPr/>
          <a:lstStyle/>
          <a:p>
            <a:pPr algn="l"/>
            <a:r>
              <a:rPr lang="en-US" sz="2200" dirty="0"/>
              <a:t>Dosing can be difficult when initiating buprenorphine/naloxone as it is not a one-size (or dose) fits all therapy.</a:t>
            </a:r>
            <a:br>
              <a:rPr lang="en-US" sz="2200" dirty="0"/>
            </a:br>
            <a:r>
              <a:rPr lang="en-US" sz="2200" dirty="0"/>
              <a:t/>
            </a:r>
            <a:br>
              <a:rPr lang="en-US" sz="2200" dirty="0"/>
            </a:br>
            <a:r>
              <a:rPr lang="en-US" sz="2200" dirty="0"/>
              <a:t>Patients should be re-assessed after 30-60 minutes via COWS for symptom improvement and/or repeat dosing.</a:t>
            </a:r>
            <a:br>
              <a:rPr lang="en-US" sz="2200" dirty="0"/>
            </a:br>
            <a:endParaRPr lang="en-US" sz="2200" dirty="0"/>
          </a:p>
        </p:txBody>
      </p:sp>
      <p:sp>
        <p:nvSpPr>
          <p:cNvPr id="3" name="Subtitle 2">
            <a:extLst>
              <a:ext uri="{FF2B5EF4-FFF2-40B4-BE49-F238E27FC236}">
                <a16:creationId xmlns:a16="http://schemas.microsoft.com/office/drawing/2014/main" id="{D918AFFA-341C-7E45-8E8D-3A500659ED12}"/>
              </a:ext>
            </a:extLst>
          </p:cNvPr>
          <p:cNvSpPr>
            <a:spLocks noGrp="1"/>
          </p:cNvSpPr>
          <p:nvPr>
            <p:ph type="subTitle" idx="1"/>
          </p:nvPr>
        </p:nvSpPr>
        <p:spPr/>
        <p:txBody>
          <a:bodyPr/>
          <a:lstStyle/>
          <a:p>
            <a:r>
              <a:rPr lang="en-US" sz="2800" dirty="0"/>
              <a:t>What is 30-60 Minutes?</a:t>
            </a:r>
          </a:p>
        </p:txBody>
      </p:sp>
    </p:spTree>
    <p:extLst>
      <p:ext uri="{BB962C8B-B14F-4D97-AF65-F5344CB8AC3E}">
        <p14:creationId xmlns:p14="http://schemas.microsoft.com/office/powerpoint/2010/main" val="1642148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dosing method initially uses small doses of buprenorphine that can be increased over time.</a:t>
            </a:r>
            <a:endParaRPr dirty="0"/>
          </a:p>
        </p:txBody>
      </p:sp>
      <p:sp>
        <p:nvSpPr>
          <p:cNvPr id="326" name="Google Shape;326;p2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MOUD  · </a:t>
            </a:r>
            <a:r>
              <a:rPr lang="en" sz="2800" dirty="0">
                <a:solidFill>
                  <a:srgbClr val="FFC319"/>
                </a:solidFill>
              </a:rPr>
              <a:t>$800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F43EA-A18B-2445-8BCC-43A8FF14A385}"/>
              </a:ext>
            </a:extLst>
          </p:cNvPr>
          <p:cNvSpPr>
            <a:spLocks noGrp="1"/>
          </p:cNvSpPr>
          <p:nvPr>
            <p:ph type="title"/>
          </p:nvPr>
        </p:nvSpPr>
        <p:spPr>
          <a:xfrm>
            <a:off x="1066112" y="1264710"/>
            <a:ext cx="7081800" cy="3188100"/>
          </a:xfrm>
        </p:spPr>
        <p:txBody>
          <a:bodyPr/>
          <a:lstStyle/>
          <a:p>
            <a:pPr algn="l"/>
            <a:r>
              <a:rPr lang="en-US" sz="2200" dirty="0"/>
              <a:t>Low dose induction is a method that uses small doses of buprenorphine (~0.5 mg) sublingually/buccally or  transdermal buprenorphine to reduce the risk of precipitated withdrawal.</a:t>
            </a:r>
            <a:br>
              <a:rPr lang="en-US" sz="2200" dirty="0"/>
            </a:br>
            <a:r>
              <a:rPr lang="en-US" sz="2200" dirty="0"/>
              <a:t>Doses are then titrated up over one to 2 or more days.</a:t>
            </a:r>
            <a:br>
              <a:rPr lang="en-US" sz="2200" dirty="0"/>
            </a:br>
            <a:r>
              <a:rPr lang="en-US" sz="2200" dirty="0"/>
              <a:t>This can be done for patients still on full opioid agonist therapy or patients who may be hesitant to initiate buprenorphine. </a:t>
            </a:r>
          </a:p>
        </p:txBody>
      </p:sp>
      <p:sp>
        <p:nvSpPr>
          <p:cNvPr id="3" name="Subtitle 2">
            <a:extLst>
              <a:ext uri="{FF2B5EF4-FFF2-40B4-BE49-F238E27FC236}">
                <a16:creationId xmlns:a16="http://schemas.microsoft.com/office/drawing/2014/main" id="{D3185030-527E-1647-9703-517A7ADCC301}"/>
              </a:ext>
            </a:extLst>
          </p:cNvPr>
          <p:cNvSpPr>
            <a:spLocks noGrp="1"/>
          </p:cNvSpPr>
          <p:nvPr>
            <p:ph type="subTitle" idx="1"/>
          </p:nvPr>
        </p:nvSpPr>
        <p:spPr>
          <a:xfrm>
            <a:off x="1030125" y="544775"/>
            <a:ext cx="7079700" cy="444300"/>
          </a:xfrm>
        </p:spPr>
        <p:txBody>
          <a:bodyPr/>
          <a:lstStyle/>
          <a:p>
            <a:r>
              <a:rPr lang="en-US" sz="2800" dirty="0"/>
              <a:t>What is low dose induction (micro induction)?</a:t>
            </a:r>
          </a:p>
        </p:txBody>
      </p:sp>
      <p:sp>
        <p:nvSpPr>
          <p:cNvPr id="4" name="TextBox 3">
            <a:extLst>
              <a:ext uri="{FF2B5EF4-FFF2-40B4-BE49-F238E27FC236}">
                <a16:creationId xmlns:a16="http://schemas.microsoft.com/office/drawing/2014/main" id="{06CB01B0-86E8-1148-94A6-62D0F26E4204}"/>
              </a:ext>
            </a:extLst>
          </p:cNvPr>
          <p:cNvSpPr txBox="1"/>
          <p:nvPr/>
        </p:nvSpPr>
        <p:spPr>
          <a:xfrm>
            <a:off x="2165352" y="4728445"/>
            <a:ext cx="8212032" cy="738664"/>
          </a:xfrm>
          <a:prstGeom prst="rect">
            <a:avLst/>
          </a:prstGeom>
          <a:noFill/>
        </p:spPr>
        <p:txBody>
          <a:bodyPr wrap="square" rtlCol="0">
            <a:spAutoFit/>
          </a:bodyPr>
          <a:lstStyle/>
          <a:p>
            <a:r>
              <a:rPr lang="en-US" sz="1100" i="1" dirty="0">
                <a:solidFill>
                  <a:schemeClr val="bg1"/>
                </a:solidFill>
                <a:latin typeface="Poppins Medium"/>
              </a:rPr>
              <a:t>JACEP Open</a:t>
            </a:r>
            <a:r>
              <a:rPr lang="en-US" sz="1100" dirty="0">
                <a:solidFill>
                  <a:schemeClr val="bg1"/>
                </a:solidFill>
                <a:latin typeface="Poppins Medium"/>
              </a:rPr>
              <a:t>. 2020;1(6):1712-22. </a:t>
            </a:r>
            <a:r>
              <a:rPr lang="en-US" sz="1100" i="1" dirty="0">
                <a:solidFill>
                  <a:schemeClr val="bg1"/>
                </a:solidFill>
                <a:latin typeface="Poppins Medium"/>
              </a:rPr>
              <a:t>Drug Alcohol Rev</a:t>
            </a:r>
            <a:r>
              <a:rPr lang="en-US" sz="1100" dirty="0">
                <a:solidFill>
                  <a:schemeClr val="bg1"/>
                </a:solidFill>
                <a:latin typeface="Poppins Medium"/>
              </a:rPr>
              <a:t>. 2020;39(5):588-94. </a:t>
            </a:r>
            <a:r>
              <a:rPr lang="en-US" sz="1100" i="1" dirty="0" err="1">
                <a:solidFill>
                  <a:schemeClr val="bg1"/>
                </a:solidFill>
                <a:latin typeface="Poppins Medium"/>
              </a:rPr>
              <a:t>Clin</a:t>
            </a:r>
            <a:r>
              <a:rPr lang="en-US" sz="1100" i="1" dirty="0">
                <a:solidFill>
                  <a:schemeClr val="bg1"/>
                </a:solidFill>
                <a:latin typeface="Poppins Medium"/>
              </a:rPr>
              <a:t> </a:t>
            </a:r>
            <a:r>
              <a:rPr lang="en-US" sz="1100" i="1" dirty="0" err="1">
                <a:solidFill>
                  <a:schemeClr val="bg1"/>
                </a:solidFill>
                <a:latin typeface="Poppins Medium"/>
              </a:rPr>
              <a:t>Toxicol</a:t>
            </a:r>
            <a:r>
              <a:rPr lang="en-US" sz="1100" dirty="0">
                <a:solidFill>
                  <a:schemeClr val="bg1"/>
                </a:solidFill>
                <a:latin typeface="Poppins Medium"/>
              </a:rPr>
              <a:t>. 2022 Jan 20;4;1-6</a:t>
            </a:r>
            <a:r>
              <a:rPr lang="en-US" dirty="0">
                <a:solidFill>
                  <a:schemeClr val="bg1"/>
                </a:solidFill>
                <a:latin typeface="Poppins Medium"/>
              </a:rPr>
              <a:t>.  </a:t>
            </a:r>
          </a:p>
          <a:p>
            <a:r>
              <a:rPr lang="en-US" dirty="0">
                <a:solidFill>
                  <a:schemeClr val="bg1"/>
                </a:solidFill>
                <a:latin typeface="Poppins Medium"/>
              </a:rPr>
              <a:t> </a:t>
            </a:r>
          </a:p>
          <a:p>
            <a:endParaRPr lang="en-US" dirty="0">
              <a:solidFill>
                <a:schemeClr val="bg1"/>
              </a:solidFill>
              <a:latin typeface="Poppins Medium"/>
            </a:endParaRPr>
          </a:p>
        </p:txBody>
      </p:sp>
    </p:spTree>
    <p:extLst>
      <p:ext uri="{BB962C8B-B14F-4D97-AF65-F5344CB8AC3E}">
        <p14:creationId xmlns:p14="http://schemas.microsoft.com/office/powerpoint/2010/main" val="3710419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dosing method initially uses high daily doses (&gt;24mg) of buprenorphine during the induction phase.</a:t>
            </a:r>
            <a:endParaRPr dirty="0"/>
          </a:p>
        </p:txBody>
      </p:sp>
      <p:sp>
        <p:nvSpPr>
          <p:cNvPr id="332" name="Google Shape;332;p2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MOUD  · </a:t>
            </a:r>
            <a:r>
              <a:rPr lang="en" sz="2800" dirty="0">
                <a:solidFill>
                  <a:srgbClr val="FFC319"/>
                </a:solidFill>
              </a:rPr>
              <a:t>$1000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22CA-C12D-354A-870D-55C3E0B2A1A3}"/>
              </a:ext>
            </a:extLst>
          </p:cNvPr>
          <p:cNvSpPr>
            <a:spLocks noGrp="1"/>
          </p:cNvSpPr>
          <p:nvPr>
            <p:ph type="title"/>
          </p:nvPr>
        </p:nvSpPr>
        <p:spPr>
          <a:xfrm>
            <a:off x="787651" y="1246982"/>
            <a:ext cx="7325249" cy="3188100"/>
          </a:xfrm>
        </p:spPr>
        <p:txBody>
          <a:bodyPr/>
          <a:lstStyle/>
          <a:p>
            <a:pPr algn="l"/>
            <a:r>
              <a:rPr lang="en-US" sz="2000" dirty="0"/>
              <a:t>Traditional induction dosing of buprenorphine is 8-16 mg/day.</a:t>
            </a:r>
            <a:br>
              <a:rPr lang="en-US" sz="2000" dirty="0"/>
            </a:br>
            <a:r>
              <a:rPr lang="en-US" sz="2000" dirty="0"/>
              <a:t>This may not be enough for some patients with a high opioid tolerance.</a:t>
            </a:r>
            <a:br>
              <a:rPr lang="en-US" sz="2000" dirty="0"/>
            </a:br>
            <a:r>
              <a:rPr lang="en-US" sz="2000" dirty="0"/>
              <a:t>A recent study have showed the safety &amp; efficacy  with 366 high-dose inductions (&gt;12mg), including 138 doses of </a:t>
            </a:r>
            <a:r>
              <a:rPr lang="en-US" sz="2000" dirty="0">
                <a:sym typeface="Symbol" pitchFamily="2" charset="2"/>
              </a:rPr>
              <a:t> </a:t>
            </a:r>
            <a:r>
              <a:rPr lang="en-US" sz="2000" dirty="0"/>
              <a:t>28mg.</a:t>
            </a:r>
            <a:br>
              <a:rPr lang="en-US" sz="2000" dirty="0"/>
            </a:br>
            <a:r>
              <a:rPr lang="en-US" sz="2000" dirty="0"/>
              <a:t>Take  away: do not be afraid to give increasing doses of buprenorphine during induction .</a:t>
            </a:r>
            <a:r>
              <a:rPr lang="en-US" sz="2400" dirty="0">
                <a:solidFill>
                  <a:srgbClr val="31356E"/>
                </a:solidFill>
                <a:latin typeface="Poppins Medium"/>
              </a:rPr>
              <a:t/>
            </a:r>
            <a:br>
              <a:rPr lang="en-US" sz="2400" dirty="0">
                <a:solidFill>
                  <a:srgbClr val="31356E"/>
                </a:solidFill>
                <a:latin typeface="Poppins Medium"/>
              </a:rPr>
            </a:br>
            <a:r>
              <a:rPr lang="en-US" sz="2200" dirty="0"/>
              <a:t> </a:t>
            </a:r>
          </a:p>
        </p:txBody>
      </p:sp>
      <p:sp>
        <p:nvSpPr>
          <p:cNvPr id="3" name="Subtitle 2">
            <a:extLst>
              <a:ext uri="{FF2B5EF4-FFF2-40B4-BE49-F238E27FC236}">
                <a16:creationId xmlns:a16="http://schemas.microsoft.com/office/drawing/2014/main" id="{3F198FA2-25C5-E544-80B0-A32006845C90}"/>
              </a:ext>
            </a:extLst>
          </p:cNvPr>
          <p:cNvSpPr>
            <a:spLocks noGrp="1"/>
          </p:cNvSpPr>
          <p:nvPr>
            <p:ph type="subTitle" idx="1"/>
          </p:nvPr>
        </p:nvSpPr>
        <p:spPr/>
        <p:txBody>
          <a:bodyPr/>
          <a:lstStyle/>
          <a:p>
            <a:r>
              <a:rPr lang="en-US" sz="2800" dirty="0"/>
              <a:t>What is </a:t>
            </a:r>
            <a:r>
              <a:rPr lang="en-US" sz="2800" dirty="0" err="1"/>
              <a:t>Macrodosing</a:t>
            </a:r>
            <a:r>
              <a:rPr lang="en-US" sz="2800" dirty="0"/>
              <a:t>?</a:t>
            </a:r>
          </a:p>
        </p:txBody>
      </p:sp>
      <p:sp>
        <p:nvSpPr>
          <p:cNvPr id="4" name="TextBox 3">
            <a:extLst>
              <a:ext uri="{FF2B5EF4-FFF2-40B4-BE49-F238E27FC236}">
                <a16:creationId xmlns:a16="http://schemas.microsoft.com/office/drawing/2014/main" id="{19751BFA-6D01-EC4C-A25F-8FA4D6B626BC}"/>
              </a:ext>
            </a:extLst>
          </p:cNvPr>
          <p:cNvSpPr txBox="1"/>
          <p:nvPr/>
        </p:nvSpPr>
        <p:spPr>
          <a:xfrm>
            <a:off x="5033639" y="4057608"/>
            <a:ext cx="3613212" cy="523220"/>
          </a:xfrm>
          <a:prstGeom prst="rect">
            <a:avLst/>
          </a:prstGeom>
          <a:noFill/>
        </p:spPr>
        <p:txBody>
          <a:bodyPr wrap="square" rtlCol="0">
            <a:spAutoFit/>
          </a:bodyPr>
          <a:lstStyle/>
          <a:p>
            <a:r>
              <a:rPr lang="en-US" i="1" dirty="0">
                <a:solidFill>
                  <a:schemeClr val="bg1"/>
                </a:solidFill>
                <a:latin typeface="Poppins Medium"/>
              </a:rPr>
              <a:t>JAMA </a:t>
            </a:r>
            <a:r>
              <a:rPr lang="en-US" i="1" dirty="0" err="1">
                <a:solidFill>
                  <a:schemeClr val="bg1"/>
                </a:solidFill>
                <a:latin typeface="Poppins Medium"/>
              </a:rPr>
              <a:t>Netw</a:t>
            </a:r>
            <a:r>
              <a:rPr lang="en-US" i="1" dirty="0">
                <a:solidFill>
                  <a:schemeClr val="bg1"/>
                </a:solidFill>
                <a:latin typeface="Poppins Medium"/>
              </a:rPr>
              <a:t> Open</a:t>
            </a:r>
            <a:r>
              <a:rPr lang="en-US" dirty="0">
                <a:solidFill>
                  <a:schemeClr val="bg1"/>
                </a:solidFill>
                <a:latin typeface="Poppins Medium"/>
              </a:rPr>
              <a:t>. 2021;4(7):e2117128. </a:t>
            </a:r>
          </a:p>
          <a:p>
            <a:endParaRPr lang="en-US" dirty="0"/>
          </a:p>
        </p:txBody>
      </p:sp>
    </p:spTree>
    <p:extLst>
      <p:ext uri="{BB962C8B-B14F-4D97-AF65-F5344CB8AC3E}">
        <p14:creationId xmlns:p14="http://schemas.microsoft.com/office/powerpoint/2010/main" val="10300671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is the use of a combination of medications with different mechanisms of action to provide analgesia.</a:t>
            </a:r>
          </a:p>
        </p:txBody>
      </p:sp>
      <p:sp>
        <p:nvSpPr>
          <p:cNvPr id="338" name="Google Shape;338;p28"/>
          <p:cNvSpPr txBox="1">
            <a:spLocks noGrp="1"/>
          </p:cNvSpPr>
          <p:nvPr>
            <p:ph type="subTitle" idx="1"/>
          </p:nvPr>
        </p:nvSpPr>
        <p:spPr>
          <a:prstGeom prst="rect">
            <a:avLst/>
          </a:prstGeom>
        </p:spPr>
        <p:txBody>
          <a:bodyPr spcFirstLastPara="1" wrap="square" lIns="0" tIns="0" rIns="0" bIns="0" anchor="t" anchorCtr="0">
            <a:noAutofit/>
          </a:bodyPr>
          <a:lstStyle/>
          <a:p>
            <a:pPr marL="0" lvl="0" indent="0">
              <a:spcBef>
                <a:spcPts val="0"/>
              </a:spcBef>
            </a:pPr>
            <a:r>
              <a:rPr lang="en-US" sz="2800" dirty="0"/>
              <a:t>Pain Management -</a:t>
            </a:r>
            <a:r>
              <a:rPr lang="en" sz="2800" dirty="0"/>
              <a:t> </a:t>
            </a:r>
            <a:r>
              <a:rPr lang="en" sz="2800" dirty="0">
                <a:solidFill>
                  <a:srgbClr val="FFC319"/>
                </a:solidFill>
              </a:rPr>
              <a:t>$200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4824-5DDB-6E4C-901C-789C5C501E73}"/>
              </a:ext>
            </a:extLst>
          </p:cNvPr>
          <p:cNvSpPr>
            <a:spLocks noGrp="1"/>
          </p:cNvSpPr>
          <p:nvPr>
            <p:ph type="title"/>
          </p:nvPr>
        </p:nvSpPr>
        <p:spPr/>
        <p:txBody>
          <a:bodyPr/>
          <a:lstStyle/>
          <a:p>
            <a:pPr algn="l"/>
            <a:r>
              <a:rPr lang="en-US" sz="2200" dirty="0"/>
              <a:t>When multiple agents from different classes of medications act on different target sites in the pain pathway, pain relief may be optimized.  Combination therapy can prevent development of sensitized pain, may reduce or eliminate the need for opioids and lessen the risks of adverse effects.  </a:t>
            </a:r>
          </a:p>
        </p:txBody>
      </p:sp>
      <p:sp>
        <p:nvSpPr>
          <p:cNvPr id="3" name="Subtitle 2">
            <a:extLst>
              <a:ext uri="{FF2B5EF4-FFF2-40B4-BE49-F238E27FC236}">
                <a16:creationId xmlns:a16="http://schemas.microsoft.com/office/drawing/2014/main" id="{55D87B0A-3D98-4E4A-ADD8-8DA2DB03FDF8}"/>
              </a:ext>
            </a:extLst>
          </p:cNvPr>
          <p:cNvSpPr>
            <a:spLocks noGrp="1"/>
          </p:cNvSpPr>
          <p:nvPr>
            <p:ph type="subTitle" idx="1"/>
          </p:nvPr>
        </p:nvSpPr>
        <p:spPr/>
        <p:txBody>
          <a:bodyPr/>
          <a:lstStyle/>
          <a:p>
            <a:r>
              <a:rPr lang="en-US" sz="2800" dirty="0"/>
              <a:t>What is multimodal analgesia?</a:t>
            </a:r>
          </a:p>
        </p:txBody>
      </p:sp>
      <p:sp>
        <p:nvSpPr>
          <p:cNvPr id="5" name="TextBox 4"/>
          <p:cNvSpPr txBox="1"/>
          <p:nvPr/>
        </p:nvSpPr>
        <p:spPr>
          <a:xfrm>
            <a:off x="5943599" y="4102820"/>
            <a:ext cx="2412840" cy="400110"/>
          </a:xfrm>
          <a:prstGeom prst="rect">
            <a:avLst/>
          </a:prstGeom>
          <a:noFill/>
        </p:spPr>
        <p:txBody>
          <a:bodyPr wrap="none" rtlCol="0">
            <a:spAutoFit/>
          </a:bodyPr>
          <a:lstStyle/>
          <a:p>
            <a:r>
              <a:rPr lang="en-US" sz="1000" dirty="0">
                <a:solidFill>
                  <a:schemeClr val="bg1"/>
                </a:solidFill>
              </a:rPr>
              <a:t>J Pain Res. 2017 Nov 16;10:2687-2698</a:t>
            </a:r>
          </a:p>
          <a:p>
            <a:r>
              <a:rPr lang="de-DE" sz="1000" dirty="0">
                <a:solidFill>
                  <a:schemeClr val="bg1"/>
                </a:solidFill>
              </a:rPr>
              <a:t> Ochsner J. 2015 Winter;15(4):408-12.</a:t>
            </a:r>
            <a:endParaRPr lang="en-US" sz="1000" dirty="0">
              <a:solidFill>
                <a:schemeClr val="bg1"/>
              </a:solidFill>
            </a:endParaRPr>
          </a:p>
        </p:txBody>
      </p:sp>
    </p:spTree>
    <p:extLst>
      <p:ext uri="{BB962C8B-B14F-4D97-AF65-F5344CB8AC3E}">
        <p14:creationId xmlns:p14="http://schemas.microsoft.com/office/powerpoint/2010/main" val="2315790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MOUD therapy will not offer any analgesic benefit for comorbid pain in someone with substance use disorder.</a:t>
            </a:r>
            <a:endParaRPr dirty="0"/>
          </a:p>
        </p:txBody>
      </p:sp>
      <p:sp>
        <p:nvSpPr>
          <p:cNvPr id="344" name="Google Shape;344;p29"/>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Pain Management </a:t>
            </a:r>
            <a:r>
              <a:rPr lang="en" sz="2800" dirty="0"/>
              <a:t>· </a:t>
            </a:r>
            <a:r>
              <a:rPr lang="en" sz="2800" dirty="0">
                <a:solidFill>
                  <a:srgbClr val="FFC319"/>
                </a:solidFill>
              </a:rPr>
              <a:t>$400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4824-5DDB-6E4C-901C-789C5C501E73}"/>
              </a:ext>
            </a:extLst>
          </p:cNvPr>
          <p:cNvSpPr>
            <a:spLocks noGrp="1"/>
          </p:cNvSpPr>
          <p:nvPr>
            <p:ph type="title"/>
          </p:nvPr>
        </p:nvSpPr>
        <p:spPr/>
        <p:txBody>
          <a:bodyPr/>
          <a:lstStyle/>
          <a:p>
            <a:pPr algn="l"/>
            <a:r>
              <a:rPr lang="en-US" sz="2200" dirty="0"/>
              <a:t>Naltrexone is an opioid antagonist structurally similar to naloxone with a longer duration of effect.  Naltrexone will completely block the mu receptor, thereby not allowing analgesia from administered opioids.  </a:t>
            </a:r>
          </a:p>
        </p:txBody>
      </p:sp>
      <p:sp>
        <p:nvSpPr>
          <p:cNvPr id="3" name="Subtitle 2">
            <a:extLst>
              <a:ext uri="{FF2B5EF4-FFF2-40B4-BE49-F238E27FC236}">
                <a16:creationId xmlns:a16="http://schemas.microsoft.com/office/drawing/2014/main" id="{55D87B0A-3D98-4E4A-ADD8-8DA2DB03FDF8}"/>
              </a:ext>
            </a:extLst>
          </p:cNvPr>
          <p:cNvSpPr>
            <a:spLocks noGrp="1"/>
          </p:cNvSpPr>
          <p:nvPr>
            <p:ph type="subTitle" idx="1"/>
          </p:nvPr>
        </p:nvSpPr>
        <p:spPr/>
        <p:txBody>
          <a:bodyPr/>
          <a:lstStyle/>
          <a:p>
            <a:r>
              <a:rPr lang="en-US" sz="2800" dirty="0"/>
              <a:t>What is naltrexone?</a:t>
            </a:r>
          </a:p>
        </p:txBody>
      </p:sp>
      <p:sp>
        <p:nvSpPr>
          <p:cNvPr id="4" name="TextBox 3"/>
          <p:cNvSpPr txBox="1"/>
          <p:nvPr/>
        </p:nvSpPr>
        <p:spPr>
          <a:xfrm>
            <a:off x="5559288" y="3829878"/>
            <a:ext cx="3015569" cy="246221"/>
          </a:xfrm>
          <a:prstGeom prst="rect">
            <a:avLst/>
          </a:prstGeom>
          <a:noFill/>
        </p:spPr>
        <p:txBody>
          <a:bodyPr wrap="none" rtlCol="0">
            <a:spAutoFit/>
          </a:bodyPr>
          <a:lstStyle/>
          <a:p>
            <a:r>
              <a:rPr lang="sv-SE" sz="1000" dirty="0">
                <a:solidFill>
                  <a:schemeClr val="bg1"/>
                </a:solidFill>
              </a:rPr>
              <a:t> J Gen Intern Med. 2020 Dec;35(Suppl 3):945-953</a:t>
            </a:r>
            <a:endParaRPr lang="en-US" sz="1000" dirty="0">
              <a:solidFill>
                <a:schemeClr val="bg1"/>
              </a:solidFill>
            </a:endParaRPr>
          </a:p>
        </p:txBody>
      </p:sp>
    </p:spTree>
    <p:extLst>
      <p:ext uri="{BB962C8B-B14F-4D97-AF65-F5344CB8AC3E}">
        <p14:creationId xmlns:p14="http://schemas.microsoft.com/office/powerpoint/2010/main" val="239531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strategy can be used for pain treatment in patients with OUD on once daily dosing of buprenorphine or methadone.</a:t>
            </a:r>
          </a:p>
        </p:txBody>
      </p:sp>
      <p:sp>
        <p:nvSpPr>
          <p:cNvPr id="350" name="Google Shape;350;p30"/>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Pain Management </a:t>
            </a:r>
            <a:r>
              <a:rPr lang="en" sz="2800" dirty="0"/>
              <a:t>· </a:t>
            </a:r>
            <a:r>
              <a:rPr lang="en" sz="2800" dirty="0">
                <a:solidFill>
                  <a:srgbClr val="FFC319"/>
                </a:solidFill>
              </a:rPr>
              <a:t>$600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unopened pill packets">
            <a:extLst>
              <a:ext uri="{FF2B5EF4-FFF2-40B4-BE49-F238E27FC236}">
                <a16:creationId xmlns:a16="http://schemas.microsoft.com/office/drawing/2014/main" id="{BD0DDE00-783E-AE7C-73DF-B119EF49B555}"/>
              </a:ext>
            </a:extLst>
          </p:cNvPr>
          <p:cNvPicPr>
            <a:picLocks noChangeAspect="1"/>
          </p:cNvPicPr>
          <p:nvPr/>
        </p:nvPicPr>
        <p:blipFill rotWithShape="1">
          <a:blip r:embed="rId3">
            <a:alphaModFix amt="50000"/>
          </a:blip>
          <a:srcRect t="3259" r="-2" b="11186"/>
          <a:stretch/>
        </p:blipFill>
        <p:spPr>
          <a:xfrm>
            <a:off x="228" y="10"/>
            <a:ext cx="9143772" cy="5143490"/>
          </a:xfrm>
          <a:prstGeom prst="rect">
            <a:avLst/>
          </a:prstGeom>
        </p:spPr>
      </p:pic>
      <p:sp>
        <p:nvSpPr>
          <p:cNvPr id="3" name="Title 2">
            <a:extLst>
              <a:ext uri="{FF2B5EF4-FFF2-40B4-BE49-F238E27FC236}">
                <a16:creationId xmlns:a16="http://schemas.microsoft.com/office/drawing/2014/main" id="{92F087A7-ABB5-EB79-7AF9-C27C8FB2008E}"/>
              </a:ext>
            </a:extLst>
          </p:cNvPr>
          <p:cNvSpPr>
            <a:spLocks noGrp="1"/>
          </p:cNvSpPr>
          <p:nvPr>
            <p:ph type="title"/>
          </p:nvPr>
        </p:nvSpPr>
        <p:spPr>
          <a:xfrm>
            <a:off x="847703" y="895350"/>
            <a:ext cx="2394787" cy="3524250"/>
          </a:xfrm>
        </p:spPr>
        <p:txBody>
          <a:bodyPr anchor="ctr">
            <a:normAutofit/>
          </a:bodyPr>
          <a:lstStyle/>
          <a:p>
            <a:r>
              <a:rPr lang="en-US" sz="4400" dirty="0"/>
              <a:t>Goals and Objectives</a:t>
            </a:r>
            <a:r>
              <a:rPr lang="en-US" dirty="0"/>
              <a:t/>
            </a:r>
            <a:br>
              <a:rPr lang="en-US" dirty="0"/>
            </a:br>
            <a:endParaRPr lang="en-US" dirty="0"/>
          </a:p>
        </p:txBody>
      </p:sp>
      <p:sp>
        <p:nvSpPr>
          <p:cNvPr id="4" name="Content Placeholder 3">
            <a:extLst>
              <a:ext uri="{FF2B5EF4-FFF2-40B4-BE49-F238E27FC236}">
                <a16:creationId xmlns:a16="http://schemas.microsoft.com/office/drawing/2014/main" id="{D1BEF2C2-2E65-F01F-65F0-6BB2E519F239}"/>
              </a:ext>
            </a:extLst>
          </p:cNvPr>
          <p:cNvSpPr>
            <a:spLocks noGrp="1"/>
          </p:cNvSpPr>
          <p:nvPr>
            <p:ph idx="1"/>
          </p:nvPr>
        </p:nvSpPr>
        <p:spPr>
          <a:xfrm>
            <a:off x="3738955" y="1257299"/>
            <a:ext cx="5110433" cy="3524250"/>
          </a:xfrm>
        </p:spPr>
        <p:txBody>
          <a:bodyPr anchor="ctr">
            <a:noAutofit/>
          </a:bodyPr>
          <a:lstStyle/>
          <a:p>
            <a:r>
              <a:rPr lang="en-US" sz="2000" b="0" i="0" dirty="0">
                <a:effectLst/>
              </a:rPr>
              <a:t>Recognize various types of harm reduction in the care of patients with OUD</a:t>
            </a:r>
          </a:p>
          <a:p>
            <a:r>
              <a:rPr lang="en-US" sz="2000" b="0" i="0" dirty="0">
                <a:effectLst/>
              </a:rPr>
              <a:t>Discuss MOUD selection and how fentanyl is changing induction strategies and opioid withdrawal management</a:t>
            </a:r>
          </a:p>
          <a:p>
            <a:r>
              <a:rPr lang="en-US" sz="2000" b="0" i="0" dirty="0">
                <a:effectLst/>
              </a:rPr>
              <a:t>Identify types of stigma that impact patients with OUD</a:t>
            </a:r>
          </a:p>
          <a:p>
            <a:r>
              <a:rPr lang="en-US" sz="2000" b="0" i="0" dirty="0">
                <a:effectLst/>
              </a:rPr>
              <a:t>Select appropriate strategies to managing pain in patients with OUD</a:t>
            </a:r>
          </a:p>
          <a:p>
            <a:pPr marL="0" indent="0">
              <a:buNone/>
            </a:pPr>
            <a:r>
              <a:rPr lang="en-US" sz="2000" dirty="0"/>
              <a:t/>
            </a:r>
            <a:br>
              <a:rPr lang="en-US" sz="2000" dirty="0"/>
            </a:br>
            <a:endParaRPr lang="en-US" sz="2000" dirty="0"/>
          </a:p>
        </p:txBody>
      </p:sp>
    </p:spTree>
    <p:extLst>
      <p:ext uri="{BB962C8B-B14F-4D97-AF65-F5344CB8AC3E}">
        <p14:creationId xmlns:p14="http://schemas.microsoft.com/office/powerpoint/2010/main" val="1448369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75" y="1315075"/>
            <a:ext cx="7081800" cy="3188100"/>
          </a:xfrm>
        </p:spPr>
        <p:txBody>
          <a:bodyPr/>
          <a:lstStyle/>
          <a:p>
            <a:pPr algn="l"/>
            <a:r>
              <a:rPr lang="en-US" sz="2400" dirty="0"/>
              <a:t>Once daily dosing of methadone and buprenorphine offer control of cravings, but analgesia duration is much shorter.  Both methadone and buprenorphine have a duration of analgesia of approximately 4-8 hours compared to 24-48 hour suppression of cravings.</a:t>
            </a:r>
          </a:p>
        </p:txBody>
      </p:sp>
      <p:sp>
        <p:nvSpPr>
          <p:cNvPr id="3" name="Subtitle 2"/>
          <p:cNvSpPr>
            <a:spLocks noGrp="1"/>
          </p:cNvSpPr>
          <p:nvPr>
            <p:ph type="subTitle" idx="1"/>
          </p:nvPr>
        </p:nvSpPr>
        <p:spPr/>
        <p:txBody>
          <a:bodyPr/>
          <a:lstStyle/>
          <a:p>
            <a:r>
              <a:rPr lang="en-US" sz="2800" dirty="0"/>
              <a:t>What is dividing the daily dose into multiple times daily?</a:t>
            </a:r>
          </a:p>
        </p:txBody>
      </p:sp>
      <p:sp>
        <p:nvSpPr>
          <p:cNvPr id="4" name="Rectangle 3">
            <a:extLst>
              <a:ext uri="{FF2B5EF4-FFF2-40B4-BE49-F238E27FC236}">
                <a16:creationId xmlns:a16="http://schemas.microsoft.com/office/drawing/2014/main" id="{1CE415DC-77A1-7C44-8F0B-01AAEC147C22}"/>
              </a:ext>
            </a:extLst>
          </p:cNvPr>
          <p:cNvSpPr/>
          <p:nvPr/>
        </p:nvSpPr>
        <p:spPr>
          <a:xfrm>
            <a:off x="5412517" y="3846617"/>
            <a:ext cx="2659702" cy="246221"/>
          </a:xfrm>
          <a:prstGeom prst="rect">
            <a:avLst/>
          </a:prstGeom>
        </p:spPr>
        <p:txBody>
          <a:bodyPr wrap="none">
            <a:spAutoFit/>
          </a:bodyPr>
          <a:lstStyle/>
          <a:p>
            <a:r>
              <a:rPr lang="en-US" sz="1000" i="1" dirty="0">
                <a:solidFill>
                  <a:schemeClr val="bg1"/>
                </a:solidFill>
              </a:rPr>
              <a:t>Ann Intern Med</a:t>
            </a:r>
            <a:r>
              <a:rPr lang="en-US" sz="1000" dirty="0">
                <a:solidFill>
                  <a:schemeClr val="bg1"/>
                </a:solidFill>
              </a:rPr>
              <a:t>. 2006 Jan 17;144(2):127-34</a:t>
            </a:r>
          </a:p>
        </p:txBody>
      </p:sp>
    </p:spTree>
    <p:extLst>
      <p:ext uri="{BB962C8B-B14F-4D97-AF65-F5344CB8AC3E}">
        <p14:creationId xmlns:p14="http://schemas.microsoft.com/office/powerpoint/2010/main" val="4525513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031100" y="1524572"/>
            <a:ext cx="7081800" cy="3188100"/>
          </a:xfrm>
          <a:prstGeom prst="rect">
            <a:avLst/>
          </a:prstGeom>
        </p:spPr>
        <p:txBody>
          <a:bodyPr spcFirstLastPara="1" wrap="square" lIns="0" tIns="0" rIns="0" bIns="0" anchor="ctr" anchorCtr="0">
            <a:noAutofit/>
          </a:bodyPr>
          <a:lstStyle/>
          <a:p>
            <a:r>
              <a:rPr lang="en-US" dirty="0"/>
              <a:t>This pure mu opioid would be preferred for severe pain in someone on buprenorphine therapy for OUD.</a:t>
            </a:r>
            <a:br>
              <a:rPr lang="en-US" dirty="0"/>
            </a:br>
            <a:endParaRPr lang="en-US" dirty="0"/>
          </a:p>
        </p:txBody>
      </p:sp>
      <p:sp>
        <p:nvSpPr>
          <p:cNvPr id="356" name="Google Shape;356;p31"/>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Pain Management </a:t>
            </a:r>
            <a:r>
              <a:rPr lang="en" sz="2800" dirty="0"/>
              <a:t>· </a:t>
            </a:r>
            <a:r>
              <a:rPr lang="en" sz="2800" dirty="0">
                <a:solidFill>
                  <a:srgbClr val="FFC319"/>
                </a:solidFill>
              </a:rPr>
              <a:t>$800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1032075" y="1084625"/>
            <a:ext cx="7081800" cy="3188100"/>
          </a:xfrm>
          <a:prstGeom prst="rect">
            <a:avLst/>
          </a:prstGeom>
        </p:spPr>
        <p:txBody>
          <a:bodyPr spcFirstLastPara="1" wrap="square" lIns="0" tIns="0" rIns="0" bIns="0" anchor="ctr" anchorCtr="0">
            <a:noAutofit/>
          </a:bodyPr>
          <a:lstStyle/>
          <a:p>
            <a:pPr algn="l"/>
            <a:r>
              <a:rPr lang="en-US" sz="2400" dirty="0"/>
              <a:t>Due to the high binding affinity of buprenorphine on the mu receptor, pain control with alternate opioid therapy is difficult.  In order to provide pain management in someone with severe pain on higher doses of buprenorphine, a pure mu opioid agonist with a high binding affinity, such as hydromorphone or fentanyl should be used. </a:t>
            </a:r>
          </a:p>
        </p:txBody>
      </p:sp>
      <p:sp>
        <p:nvSpPr>
          <p:cNvPr id="356" name="Google Shape;356;p31"/>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What is hydromorphone or fentanyl?</a:t>
            </a:r>
            <a:endParaRPr sz="2800" dirty="0">
              <a:solidFill>
                <a:srgbClr val="FFC319"/>
              </a:solidFill>
            </a:endParaRPr>
          </a:p>
        </p:txBody>
      </p:sp>
      <p:sp>
        <p:nvSpPr>
          <p:cNvPr id="4" name="TextBox 3">
            <a:extLst>
              <a:ext uri="{FF2B5EF4-FFF2-40B4-BE49-F238E27FC236}">
                <a16:creationId xmlns:a16="http://schemas.microsoft.com/office/drawing/2014/main" id="{060EB2C8-A7D6-E540-A448-118729A978CF}"/>
              </a:ext>
            </a:extLst>
          </p:cNvPr>
          <p:cNvSpPr txBox="1"/>
          <p:nvPr/>
        </p:nvSpPr>
        <p:spPr>
          <a:xfrm>
            <a:off x="5044900" y="4023286"/>
            <a:ext cx="3449983" cy="307777"/>
          </a:xfrm>
          <a:prstGeom prst="rect">
            <a:avLst/>
          </a:prstGeom>
          <a:noFill/>
        </p:spPr>
        <p:txBody>
          <a:bodyPr wrap="none" rtlCol="0">
            <a:spAutoFit/>
          </a:bodyPr>
          <a:lstStyle/>
          <a:p>
            <a:r>
              <a:rPr lang="en-US" dirty="0"/>
              <a:t> </a:t>
            </a:r>
            <a:r>
              <a:rPr lang="en-US" sz="1000" i="1" dirty="0">
                <a:solidFill>
                  <a:schemeClr val="bg1"/>
                </a:solidFill>
                <a:latin typeface="Calibri" panose="020F0502020204030204" pitchFamily="34" charset="0"/>
                <a:cs typeface="Calibri" panose="020F0502020204030204" pitchFamily="34" charset="0"/>
              </a:rPr>
              <a:t>Pain Medicine</a:t>
            </a:r>
            <a:r>
              <a:rPr lang="en-US" sz="1000" dirty="0">
                <a:solidFill>
                  <a:schemeClr val="bg1"/>
                </a:solidFill>
                <a:latin typeface="Calibri" panose="020F0502020204030204" pitchFamily="34" charset="0"/>
                <a:cs typeface="Calibri" panose="020F0502020204030204" pitchFamily="34" charset="0"/>
              </a:rPr>
              <a:t>, Volume 21, Issue 4, April 2020, Pages 714–723</a:t>
            </a:r>
          </a:p>
        </p:txBody>
      </p:sp>
    </p:spTree>
    <p:extLst>
      <p:ext uri="{BB962C8B-B14F-4D97-AF65-F5344CB8AC3E}">
        <p14:creationId xmlns:p14="http://schemas.microsoft.com/office/powerpoint/2010/main" val="27554134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1023550" y="1084625"/>
            <a:ext cx="7081800" cy="3188100"/>
          </a:xfrm>
          <a:prstGeom prst="rect">
            <a:avLst/>
          </a:prstGeom>
        </p:spPr>
        <p:txBody>
          <a:bodyPr spcFirstLastPara="1" wrap="square" lIns="0" tIns="0" rIns="0" bIns="0" anchor="ctr" anchorCtr="0">
            <a:noAutofit/>
          </a:bodyPr>
          <a:lstStyle/>
          <a:p>
            <a:pPr lvl="0"/>
            <a:r>
              <a:rPr lang="en-US" dirty="0"/>
              <a:t>This is the condition that results when opioid therapy leads to the reorganization of the neural pathways, causing an increase in pain severity.</a:t>
            </a:r>
            <a:endParaRPr dirty="0"/>
          </a:p>
        </p:txBody>
      </p:sp>
      <p:sp>
        <p:nvSpPr>
          <p:cNvPr id="362" name="Google Shape;362;p32"/>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Pain Management </a:t>
            </a:r>
            <a:r>
              <a:rPr lang="en" sz="2800" dirty="0"/>
              <a:t>· </a:t>
            </a:r>
            <a:r>
              <a:rPr lang="en" sz="2800" dirty="0">
                <a:solidFill>
                  <a:srgbClr val="FFC319"/>
                </a:solidFill>
              </a:rPr>
              <a:t>$1000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24824-5DDB-6E4C-901C-789C5C501E73}"/>
              </a:ext>
            </a:extLst>
          </p:cNvPr>
          <p:cNvSpPr>
            <a:spLocks noGrp="1"/>
          </p:cNvSpPr>
          <p:nvPr>
            <p:ph type="title"/>
          </p:nvPr>
        </p:nvSpPr>
        <p:spPr/>
        <p:txBody>
          <a:bodyPr/>
          <a:lstStyle/>
          <a:p>
            <a:pPr algn="l"/>
            <a:r>
              <a:rPr lang="en-US" sz="2200" dirty="0"/>
              <a:t>Opioid induced hyperalgesia is a result of nociceptive sensitization and reorganization of the pain pathways that lead to a paradoxical response to opioid therapy.  In these patients, pain may increase with increasing doses of opioids. </a:t>
            </a:r>
          </a:p>
        </p:txBody>
      </p:sp>
      <p:sp>
        <p:nvSpPr>
          <p:cNvPr id="3" name="Subtitle 2">
            <a:extLst>
              <a:ext uri="{FF2B5EF4-FFF2-40B4-BE49-F238E27FC236}">
                <a16:creationId xmlns:a16="http://schemas.microsoft.com/office/drawing/2014/main" id="{55D87B0A-3D98-4E4A-ADD8-8DA2DB03FDF8}"/>
              </a:ext>
            </a:extLst>
          </p:cNvPr>
          <p:cNvSpPr>
            <a:spLocks noGrp="1"/>
          </p:cNvSpPr>
          <p:nvPr>
            <p:ph type="subTitle" idx="1"/>
          </p:nvPr>
        </p:nvSpPr>
        <p:spPr/>
        <p:txBody>
          <a:bodyPr/>
          <a:lstStyle/>
          <a:p>
            <a:r>
              <a:rPr lang="en-US" sz="2800" dirty="0"/>
              <a:t>What is opioid induced hyperalgesia?</a:t>
            </a:r>
          </a:p>
        </p:txBody>
      </p:sp>
      <p:sp>
        <p:nvSpPr>
          <p:cNvPr id="5" name="TextBox 4"/>
          <p:cNvSpPr txBox="1"/>
          <p:nvPr/>
        </p:nvSpPr>
        <p:spPr>
          <a:xfrm>
            <a:off x="5473147" y="3803375"/>
            <a:ext cx="2722220" cy="307777"/>
          </a:xfrm>
          <a:prstGeom prst="rect">
            <a:avLst/>
          </a:prstGeom>
          <a:noFill/>
        </p:spPr>
        <p:txBody>
          <a:bodyPr wrap="none" rtlCol="0">
            <a:spAutoFit/>
          </a:bodyPr>
          <a:lstStyle/>
          <a:p>
            <a:r>
              <a:rPr lang="en-US" sz="1000" dirty="0">
                <a:solidFill>
                  <a:schemeClr val="bg1"/>
                </a:solidFill>
              </a:rPr>
              <a:t>Pain Physician. 2011 Mar-Apr;14(2):145-61.</a:t>
            </a:r>
            <a:r>
              <a:rPr lang="en-US" dirty="0"/>
              <a:t> </a:t>
            </a:r>
          </a:p>
        </p:txBody>
      </p:sp>
    </p:spTree>
    <p:extLst>
      <p:ext uri="{BB962C8B-B14F-4D97-AF65-F5344CB8AC3E}">
        <p14:creationId xmlns:p14="http://schemas.microsoft.com/office/powerpoint/2010/main" val="12438324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 This is used to reverse opioid overdose.</a:t>
            </a:r>
            <a:endParaRPr dirty="0"/>
          </a:p>
        </p:txBody>
      </p:sp>
      <p:sp>
        <p:nvSpPr>
          <p:cNvPr id="368" name="Google Shape;368;p3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Harm Reduction · </a:t>
            </a:r>
            <a:r>
              <a:rPr lang="en" sz="2800" dirty="0">
                <a:solidFill>
                  <a:srgbClr val="FFC319"/>
                </a:solidFill>
              </a:rPr>
              <a:t>$200</a:t>
            </a:r>
            <a:endParaRPr sz="2800" dirty="0">
              <a:solidFill>
                <a:srgbClr val="FFC319"/>
              </a:solidFill>
            </a:endParaRPr>
          </a:p>
        </p:txBody>
      </p:sp>
    </p:spTree>
    <p:extLst>
      <p:ext uri="{BB962C8B-B14F-4D97-AF65-F5344CB8AC3E}">
        <p14:creationId xmlns:p14="http://schemas.microsoft.com/office/powerpoint/2010/main" val="389895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160" y="1084625"/>
            <a:ext cx="7369679" cy="3188100"/>
          </a:xfrm>
        </p:spPr>
        <p:txBody>
          <a:bodyPr/>
          <a:lstStyle/>
          <a:p>
            <a:pPr algn="l"/>
            <a:r>
              <a:rPr lang="en-US" sz="2000" dirty="0"/>
              <a:t>		            </a:t>
            </a:r>
            <a:r>
              <a:rPr lang="en-US" sz="2000" dirty="0">
                <a:solidFill>
                  <a:srgbClr val="FF0000"/>
                </a:solidFill>
              </a:rPr>
              <a:t>Naloxone saves lives. </a:t>
            </a:r>
            <a:r>
              <a:rPr lang="en-US" sz="2000" dirty="0"/>
              <a:t/>
            </a:r>
            <a:br>
              <a:rPr lang="en-US" sz="2000" dirty="0"/>
            </a:br>
            <a:r>
              <a:rPr lang="en-US" sz="2000" dirty="0"/>
              <a:t/>
            </a:r>
            <a:br>
              <a:rPr lang="en-US" sz="2000" dirty="0"/>
            </a:br>
            <a:r>
              <a:rPr lang="en-US" sz="1800" dirty="0"/>
              <a:t>Efficacy following naloxone administration by laypersons has been reported at 75–100%, and take-home naloxone programs are considered effective for reducing </a:t>
            </a:r>
            <a:r>
              <a:rPr lang="en-US" sz="1800" dirty="0" smtClean="0"/>
              <a:t>opioid-induced respiratory depression </a:t>
            </a:r>
            <a:r>
              <a:rPr lang="en-US" sz="1800" dirty="0"/>
              <a:t>mortality.</a:t>
            </a:r>
            <a:br>
              <a:rPr lang="en-US" sz="1800" dirty="0"/>
            </a:br>
            <a:r>
              <a:rPr lang="en-US" sz="1800" dirty="0"/>
              <a:t>Ensure patients with OUD are discharged with a naloxone in hand.</a:t>
            </a:r>
            <a:br>
              <a:rPr lang="en-US" sz="1800" dirty="0"/>
            </a:br>
            <a:r>
              <a:rPr lang="en-US" sz="1800" dirty="0"/>
              <a:t>Educate patients on importance of naloxone.</a:t>
            </a:r>
            <a:br>
              <a:rPr lang="en-US" sz="1800" dirty="0"/>
            </a:br>
            <a:r>
              <a:rPr lang="en-US" sz="1800" dirty="0"/>
              <a:t>Important to provide for any patient at risk for accidental overdose</a:t>
            </a:r>
          </a:p>
        </p:txBody>
      </p:sp>
      <p:sp>
        <p:nvSpPr>
          <p:cNvPr id="3" name="Text Placeholder 2"/>
          <p:cNvSpPr>
            <a:spLocks noGrp="1"/>
          </p:cNvSpPr>
          <p:nvPr>
            <p:ph type="subTitle" idx="1"/>
          </p:nvPr>
        </p:nvSpPr>
        <p:spPr/>
        <p:txBody>
          <a:bodyPr/>
          <a:lstStyle/>
          <a:p>
            <a:r>
              <a:rPr lang="en-US" sz="2800" dirty="0"/>
              <a:t>What is naloxone?</a:t>
            </a:r>
          </a:p>
        </p:txBody>
      </p:sp>
      <p:pic>
        <p:nvPicPr>
          <p:cNvPr id="4" name="Picture 8">
            <a:extLst>
              <a:ext uri="{FF2B5EF4-FFF2-40B4-BE49-F238E27FC236}">
                <a16:creationId xmlns:a16="http://schemas.microsoft.com/office/drawing/2014/main" id="{91EDC6B4-4EB7-9949-D1D0-9C0C76A11AB6}"/>
              </a:ext>
            </a:extLst>
          </p:cNvPr>
          <p:cNvPicPr>
            <a:picLocks noChangeAspect="1"/>
          </p:cNvPicPr>
          <p:nvPr/>
        </p:nvPicPr>
        <p:blipFill>
          <a:blip r:embed="rId3"/>
          <a:stretch>
            <a:fillRect/>
          </a:stretch>
        </p:blipFill>
        <p:spPr>
          <a:xfrm>
            <a:off x="7739510" y="123766"/>
            <a:ext cx="1209019" cy="1168551"/>
          </a:xfrm>
          <a:prstGeom prst="rect">
            <a:avLst/>
          </a:prstGeom>
        </p:spPr>
      </p:pic>
      <p:sp>
        <p:nvSpPr>
          <p:cNvPr id="5" name="TextBox 4"/>
          <p:cNvSpPr txBox="1"/>
          <p:nvPr/>
        </p:nvSpPr>
        <p:spPr>
          <a:xfrm>
            <a:off x="2654355" y="4613302"/>
            <a:ext cx="3294492" cy="230832"/>
          </a:xfrm>
          <a:prstGeom prst="rect">
            <a:avLst/>
          </a:prstGeom>
          <a:noFill/>
        </p:spPr>
        <p:txBody>
          <a:bodyPr wrap="none" rtlCol="0">
            <a:spAutoFit/>
          </a:bodyPr>
          <a:lstStyle/>
          <a:p>
            <a:r>
              <a:rPr lang="en-US" sz="900" dirty="0" err="1">
                <a:solidFill>
                  <a:schemeClr val="bg1"/>
                </a:solidFill>
              </a:rPr>
              <a:t>Rzasa</a:t>
            </a:r>
            <a:r>
              <a:rPr lang="en-US" sz="900" dirty="0">
                <a:solidFill>
                  <a:schemeClr val="bg1"/>
                </a:solidFill>
              </a:rPr>
              <a:t> LR, </a:t>
            </a:r>
            <a:r>
              <a:rPr lang="en-US" sz="900" dirty="0" err="1">
                <a:solidFill>
                  <a:schemeClr val="bg1"/>
                </a:solidFill>
              </a:rPr>
              <a:t>Galinkin</a:t>
            </a:r>
            <a:r>
              <a:rPr lang="en-US" sz="900" dirty="0">
                <a:solidFill>
                  <a:schemeClr val="bg1"/>
                </a:solidFill>
              </a:rPr>
              <a:t> JL. </a:t>
            </a:r>
            <a:r>
              <a:rPr lang="en-US" sz="900" dirty="0" err="1">
                <a:solidFill>
                  <a:schemeClr val="bg1"/>
                </a:solidFill>
              </a:rPr>
              <a:t>Ther</a:t>
            </a:r>
            <a:r>
              <a:rPr lang="en-US" sz="900" dirty="0">
                <a:solidFill>
                  <a:schemeClr val="bg1"/>
                </a:solidFill>
              </a:rPr>
              <a:t> </a:t>
            </a:r>
            <a:r>
              <a:rPr lang="en-US" sz="900" dirty="0" err="1">
                <a:solidFill>
                  <a:schemeClr val="bg1"/>
                </a:solidFill>
              </a:rPr>
              <a:t>Adv</a:t>
            </a:r>
            <a:r>
              <a:rPr lang="en-US" sz="900" dirty="0">
                <a:solidFill>
                  <a:schemeClr val="bg1"/>
                </a:solidFill>
              </a:rPr>
              <a:t> Drug </a:t>
            </a:r>
            <a:r>
              <a:rPr lang="en-US" sz="900" dirty="0" err="1">
                <a:solidFill>
                  <a:schemeClr val="bg1"/>
                </a:solidFill>
              </a:rPr>
              <a:t>Saf</a:t>
            </a:r>
            <a:r>
              <a:rPr lang="en-US" sz="900" dirty="0">
                <a:solidFill>
                  <a:schemeClr val="bg1"/>
                </a:solidFill>
              </a:rPr>
              <a:t>. 2018; 9(1):63-88.</a:t>
            </a:r>
          </a:p>
        </p:txBody>
      </p:sp>
    </p:spTree>
    <p:extLst>
      <p:ext uri="{BB962C8B-B14F-4D97-AF65-F5344CB8AC3E}">
        <p14:creationId xmlns:p14="http://schemas.microsoft.com/office/powerpoint/2010/main" val="1118422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These can be used to test substances for the presence of illicit fentanyl.</a:t>
            </a:r>
            <a:endParaRPr dirty="0"/>
          </a:p>
        </p:txBody>
      </p:sp>
      <p:sp>
        <p:nvSpPr>
          <p:cNvPr id="374" name="Google Shape;374;p3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Harm Reduction · </a:t>
            </a:r>
            <a:r>
              <a:rPr lang="en" sz="2800" dirty="0">
                <a:solidFill>
                  <a:srgbClr val="FFC319"/>
                </a:solidFill>
              </a:rPr>
              <a:t>$400</a:t>
            </a:r>
            <a:endParaRPr sz="2800" dirty="0">
              <a:solidFill>
                <a:srgbClr val="FFC319"/>
              </a:solidFill>
            </a:endParaRPr>
          </a:p>
        </p:txBody>
      </p:sp>
    </p:spTree>
    <p:extLst>
      <p:ext uri="{BB962C8B-B14F-4D97-AF65-F5344CB8AC3E}">
        <p14:creationId xmlns:p14="http://schemas.microsoft.com/office/powerpoint/2010/main" val="3736308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100" y="1084625"/>
            <a:ext cx="7081800" cy="3188100"/>
          </a:xfrm>
        </p:spPr>
        <p:txBody>
          <a:bodyPr/>
          <a:lstStyle/>
          <a:p>
            <a:pPr algn="l"/>
            <a:r>
              <a:rPr lang="en-US" sz="2400" dirty="0"/>
              <a:t>Used to identify fentanyl in substances</a:t>
            </a:r>
            <a:br>
              <a:rPr lang="en-US" sz="2400" dirty="0"/>
            </a:br>
            <a:r>
              <a:rPr lang="en-US" sz="2400" dirty="0"/>
              <a:t>Decriminalization of fentanyl test strips was approved in the PA House in June 2022</a:t>
            </a:r>
            <a:br>
              <a:rPr lang="en-US" sz="2400" dirty="0"/>
            </a:br>
            <a:r>
              <a:rPr lang="en-US" sz="2400" dirty="0"/>
              <a:t>For an educational video on how to use fentanyl test strips go to: </a:t>
            </a:r>
            <a:r>
              <a:rPr lang="en-US" sz="2400" dirty="0">
                <a:hlinkClick r:id="rId3"/>
              </a:rPr>
              <a:t>https://penncamp.org/the-risk-of-fentanyl/</a:t>
            </a:r>
            <a:r>
              <a:rPr lang="en-US" sz="2400" dirty="0"/>
              <a:t/>
            </a:r>
            <a:br>
              <a:rPr lang="en-US" sz="2400" dirty="0"/>
            </a:br>
            <a:r>
              <a:rPr lang="en-US" sz="2400" dirty="0"/>
              <a:t>For supplies: </a:t>
            </a:r>
            <a:r>
              <a:rPr lang="en-US" sz="2400" dirty="0">
                <a:hlinkClick r:id="rId4"/>
              </a:rPr>
              <a:t>https://nextdistro.org/</a:t>
            </a:r>
            <a:endParaRPr lang="en-US" sz="2400" dirty="0"/>
          </a:p>
        </p:txBody>
      </p:sp>
      <p:sp>
        <p:nvSpPr>
          <p:cNvPr id="3" name="Text Placeholder 2"/>
          <p:cNvSpPr>
            <a:spLocks noGrp="1"/>
          </p:cNvSpPr>
          <p:nvPr>
            <p:ph type="subTitle" idx="1"/>
          </p:nvPr>
        </p:nvSpPr>
        <p:spPr/>
        <p:txBody>
          <a:bodyPr/>
          <a:lstStyle/>
          <a:p>
            <a:pPr marL="76200" indent="0">
              <a:buNone/>
            </a:pPr>
            <a:r>
              <a:rPr lang="en-US" sz="2800" dirty="0"/>
              <a:t>What are fentanyl test strips?</a:t>
            </a:r>
          </a:p>
        </p:txBody>
      </p:sp>
    </p:spTree>
    <p:extLst>
      <p:ext uri="{BB962C8B-B14F-4D97-AF65-F5344CB8AC3E}">
        <p14:creationId xmlns:p14="http://schemas.microsoft.com/office/powerpoint/2010/main" val="10261649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a:t>What are fentanyl test strips?</a:t>
            </a:r>
          </a:p>
        </p:txBody>
      </p:sp>
      <p:pic>
        <p:nvPicPr>
          <p:cNvPr id="4" name="Picture 3"/>
          <p:cNvPicPr>
            <a:picLocks noChangeAspect="1"/>
          </p:cNvPicPr>
          <p:nvPr/>
        </p:nvPicPr>
        <p:blipFill rotWithShape="1">
          <a:blip r:embed="rId2"/>
          <a:srcRect l="5099" t="1088" r="5303" b="54768"/>
          <a:stretch/>
        </p:blipFill>
        <p:spPr>
          <a:xfrm>
            <a:off x="690664" y="1499429"/>
            <a:ext cx="3798103" cy="2289974"/>
          </a:xfrm>
          <a:prstGeom prst="rect">
            <a:avLst/>
          </a:prstGeom>
        </p:spPr>
      </p:pic>
      <p:pic>
        <p:nvPicPr>
          <p:cNvPr id="5" name="Picture 4"/>
          <p:cNvPicPr>
            <a:picLocks noChangeAspect="1"/>
          </p:cNvPicPr>
          <p:nvPr/>
        </p:nvPicPr>
        <p:blipFill rotWithShape="1">
          <a:blip r:embed="rId2"/>
          <a:srcRect t="44469"/>
          <a:stretch/>
        </p:blipFill>
        <p:spPr>
          <a:xfrm>
            <a:off x="4882690" y="1505223"/>
            <a:ext cx="3361189" cy="2284180"/>
          </a:xfrm>
          <a:prstGeom prst="rect">
            <a:avLst/>
          </a:prstGeom>
        </p:spPr>
      </p:pic>
    </p:spTree>
    <p:extLst>
      <p:ext uri="{BB962C8B-B14F-4D97-AF65-F5344CB8AC3E}">
        <p14:creationId xmlns:p14="http://schemas.microsoft.com/office/powerpoint/2010/main" val="17300484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endParaRPr dirty="0"/>
          </a:p>
        </p:txBody>
      </p:sp>
      <p:sp>
        <p:nvSpPr>
          <p:cNvPr id="237" name="Google Shape;237;p17"/>
          <p:cNvSpPr txBox="1"/>
          <p:nvPr/>
        </p:nvSpPr>
        <p:spPr>
          <a:xfrm>
            <a:off x="572725"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Stigma</a:t>
            </a:r>
            <a:endParaRPr dirty="0">
              <a:solidFill>
                <a:schemeClr val="lt1"/>
              </a:solidFill>
              <a:latin typeface="Bebas Neue"/>
              <a:ea typeface="Bebas Neue"/>
              <a:cs typeface="Bebas Neue"/>
              <a:sym typeface="Bebas Neue"/>
            </a:endParaRPr>
          </a:p>
        </p:txBody>
      </p:sp>
      <p:sp>
        <p:nvSpPr>
          <p:cNvPr id="238" name="Google Shape;238;p17"/>
          <p:cNvSpPr txBox="1"/>
          <p:nvPr/>
        </p:nvSpPr>
        <p:spPr>
          <a:xfrm>
            <a:off x="191780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MOUD</a:t>
            </a:r>
            <a:endParaRPr dirty="0">
              <a:solidFill>
                <a:schemeClr val="lt1"/>
              </a:solidFill>
              <a:latin typeface="Bebas Neue"/>
              <a:ea typeface="Bebas Neue"/>
              <a:cs typeface="Bebas Neue"/>
              <a:sym typeface="Bebas Neue"/>
            </a:endParaRPr>
          </a:p>
        </p:txBody>
      </p:sp>
      <p:sp>
        <p:nvSpPr>
          <p:cNvPr id="239" name="Google Shape;239;p17"/>
          <p:cNvSpPr txBox="1"/>
          <p:nvPr/>
        </p:nvSpPr>
        <p:spPr>
          <a:xfrm>
            <a:off x="3262888"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Pain Management</a:t>
            </a:r>
          </a:p>
        </p:txBody>
      </p:sp>
      <p:sp>
        <p:nvSpPr>
          <p:cNvPr id="240" name="Google Shape;240;p17"/>
          <p:cNvSpPr txBox="1"/>
          <p:nvPr/>
        </p:nvSpPr>
        <p:spPr>
          <a:xfrm>
            <a:off x="4607963"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H</a:t>
            </a:r>
            <a:r>
              <a:rPr lang="en" dirty="0">
                <a:solidFill>
                  <a:schemeClr val="lt1"/>
                </a:solidFill>
                <a:latin typeface="Bebas Neue"/>
                <a:ea typeface="Bebas Neue"/>
                <a:cs typeface="Bebas Neue"/>
                <a:sym typeface="Bebas Neue"/>
              </a:rPr>
              <a:t>arm reduction</a:t>
            </a:r>
            <a:endParaRPr dirty="0">
              <a:solidFill>
                <a:schemeClr val="lt1"/>
              </a:solidFill>
              <a:latin typeface="Bebas Neue"/>
              <a:ea typeface="Bebas Neue"/>
              <a:cs typeface="Bebas Neue"/>
              <a:sym typeface="Bebas Neue"/>
            </a:endParaRPr>
          </a:p>
        </p:txBody>
      </p:sp>
      <p:sp>
        <p:nvSpPr>
          <p:cNvPr id="241" name="Google Shape;241;p17"/>
          <p:cNvSpPr txBox="1"/>
          <p:nvPr/>
        </p:nvSpPr>
        <p:spPr>
          <a:xfrm>
            <a:off x="595305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Withdrawal</a:t>
            </a:r>
            <a:endParaRPr dirty="0">
              <a:solidFill>
                <a:schemeClr val="lt1"/>
              </a:solidFill>
              <a:latin typeface="Bebas Neue"/>
              <a:ea typeface="Bebas Neue"/>
              <a:cs typeface="Bebas Neue"/>
              <a:sym typeface="Bebas Neue"/>
            </a:endParaRPr>
          </a:p>
        </p:txBody>
      </p:sp>
      <p:sp>
        <p:nvSpPr>
          <p:cNvPr id="242" name="Google Shape;242;p17"/>
          <p:cNvSpPr txBox="1"/>
          <p:nvPr/>
        </p:nvSpPr>
        <p:spPr>
          <a:xfrm>
            <a:off x="7298125"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Screening</a:t>
            </a:r>
            <a:endParaRPr dirty="0">
              <a:solidFill>
                <a:schemeClr val="lt1"/>
              </a:solidFill>
              <a:latin typeface="Bebas Neue"/>
              <a:ea typeface="Bebas Neue"/>
              <a:cs typeface="Bebas Neue"/>
              <a:sym typeface="Bebas Neue"/>
            </a:endParaRPr>
          </a:p>
        </p:txBody>
      </p:sp>
      <p:sp>
        <p:nvSpPr>
          <p:cNvPr id="243" name="Google Shape;243;p17">
            <a:hlinkClick r:id="rId3" action="ppaction://hlinksldjump"/>
          </p:cNvPr>
          <p:cNvSpPr txBox="1"/>
          <p:nvPr/>
        </p:nvSpPr>
        <p:spPr>
          <a:xfrm>
            <a:off x="576450"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A34AE"/>
                </a:solidFill>
                <a:latin typeface="Bebas Neue"/>
                <a:ea typeface="Bebas Neue"/>
                <a:cs typeface="Bebas Neue"/>
                <a:sym typeface="Bebas Neue"/>
              </a:rPr>
              <a:t>$200</a:t>
            </a:r>
            <a:endParaRPr sz="2900" u="sng" dirty="0">
              <a:solidFill>
                <a:srgbClr val="7A34AE"/>
              </a:solidFill>
              <a:latin typeface="Bebas Neue"/>
              <a:ea typeface="Bebas Neue"/>
              <a:cs typeface="Bebas Neue"/>
              <a:sym typeface="Bebas Neue"/>
            </a:endParaRPr>
          </a:p>
        </p:txBody>
      </p:sp>
      <p:sp>
        <p:nvSpPr>
          <p:cNvPr id="244" name="Google Shape;244;p17">
            <a:hlinkClick r:id="rId4" action="ppaction://hlinksldjump"/>
          </p:cNvPr>
          <p:cNvSpPr txBox="1"/>
          <p:nvPr/>
        </p:nvSpPr>
        <p:spPr>
          <a:xfrm>
            <a:off x="576450"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$400</a:t>
            </a:r>
            <a:endParaRPr sz="2900" u="sng" dirty="0">
              <a:solidFill>
                <a:srgbClr val="7030A0"/>
              </a:solidFill>
              <a:latin typeface="Bebas Neue"/>
              <a:ea typeface="Bebas Neue"/>
              <a:cs typeface="Bebas Neue"/>
              <a:sym typeface="Bebas Neue"/>
            </a:endParaRPr>
          </a:p>
        </p:txBody>
      </p:sp>
      <p:sp>
        <p:nvSpPr>
          <p:cNvPr id="245" name="Google Shape;245;p17">
            <a:hlinkClick r:id="rId5" action="ppaction://hlinksldjump"/>
          </p:cNvPr>
          <p:cNvSpPr txBox="1"/>
          <p:nvPr/>
        </p:nvSpPr>
        <p:spPr>
          <a:xfrm>
            <a:off x="576450"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$600</a:t>
            </a:r>
            <a:endParaRPr sz="2900" u="sng" dirty="0">
              <a:solidFill>
                <a:srgbClr val="7030A0"/>
              </a:solidFill>
              <a:latin typeface="Bebas Neue"/>
              <a:ea typeface="Bebas Neue"/>
              <a:cs typeface="Bebas Neue"/>
              <a:sym typeface="Bebas Neue"/>
            </a:endParaRPr>
          </a:p>
        </p:txBody>
      </p:sp>
      <p:sp>
        <p:nvSpPr>
          <p:cNvPr id="246" name="Google Shape;246;p17">
            <a:hlinkClick r:id="rId6" action="ppaction://hlinksldjump"/>
          </p:cNvPr>
          <p:cNvSpPr txBox="1"/>
          <p:nvPr/>
        </p:nvSpPr>
        <p:spPr>
          <a:xfrm>
            <a:off x="576450"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$800</a:t>
            </a:r>
            <a:endParaRPr sz="2900" u="sng" dirty="0">
              <a:solidFill>
                <a:srgbClr val="7030A0"/>
              </a:solidFill>
              <a:latin typeface="Bebas Neue"/>
              <a:ea typeface="Bebas Neue"/>
              <a:cs typeface="Bebas Neue"/>
              <a:sym typeface="Bebas Neue"/>
            </a:endParaRPr>
          </a:p>
        </p:txBody>
      </p:sp>
      <p:sp>
        <p:nvSpPr>
          <p:cNvPr id="247" name="Google Shape;247;p17">
            <a:hlinkClick r:id="rId7" action="ppaction://hlinksldjump"/>
          </p:cNvPr>
          <p:cNvSpPr txBox="1"/>
          <p:nvPr/>
        </p:nvSpPr>
        <p:spPr>
          <a:xfrm>
            <a:off x="576450"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$1000</a:t>
            </a:r>
            <a:endParaRPr sz="2900" u="sng" dirty="0">
              <a:solidFill>
                <a:srgbClr val="7030A0"/>
              </a:solidFill>
              <a:latin typeface="Bebas Neue"/>
              <a:ea typeface="Bebas Neue"/>
              <a:cs typeface="Bebas Neue"/>
              <a:sym typeface="Bebas Neue"/>
            </a:endParaRPr>
          </a:p>
        </p:txBody>
      </p:sp>
      <p:sp>
        <p:nvSpPr>
          <p:cNvPr id="248" name="Google Shape;248;p17">
            <a:hlinkClick r:id="rId8" action="ppaction://hlinksldjump"/>
          </p:cNvPr>
          <p:cNvSpPr txBox="1"/>
          <p:nvPr/>
        </p:nvSpPr>
        <p:spPr>
          <a:xfrm>
            <a:off x="1919663"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$200</a:t>
            </a:r>
            <a:endParaRPr sz="2900" u="sng" dirty="0">
              <a:solidFill>
                <a:srgbClr val="7030A0"/>
              </a:solidFill>
              <a:latin typeface="Bebas Neue"/>
              <a:ea typeface="Bebas Neue"/>
              <a:cs typeface="Bebas Neue"/>
              <a:sym typeface="Bebas Neue"/>
            </a:endParaRPr>
          </a:p>
        </p:txBody>
      </p:sp>
      <p:sp>
        <p:nvSpPr>
          <p:cNvPr id="249" name="Google Shape;249;p17">
            <a:hlinkClick r:id="rId9" action="ppaction://hlinksldjump"/>
          </p:cNvPr>
          <p:cNvSpPr txBox="1"/>
          <p:nvPr/>
        </p:nvSpPr>
        <p:spPr>
          <a:xfrm>
            <a:off x="1919663"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$400</a:t>
            </a:r>
            <a:endParaRPr sz="2900" u="sng" dirty="0">
              <a:solidFill>
                <a:srgbClr val="7030A0"/>
              </a:solidFill>
              <a:latin typeface="Bebas Neue"/>
              <a:ea typeface="Bebas Neue"/>
              <a:cs typeface="Bebas Neue"/>
              <a:sym typeface="Bebas Neue"/>
            </a:endParaRPr>
          </a:p>
        </p:txBody>
      </p:sp>
      <p:sp>
        <p:nvSpPr>
          <p:cNvPr id="250" name="Google Shape;250;p17">
            <a:hlinkClick r:id="rId10" action="ppaction://hlinksldjump"/>
          </p:cNvPr>
          <p:cNvSpPr txBox="1"/>
          <p:nvPr/>
        </p:nvSpPr>
        <p:spPr>
          <a:xfrm>
            <a:off x="1919663"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$600</a:t>
            </a:r>
            <a:endParaRPr sz="2900" u="sng" dirty="0">
              <a:solidFill>
                <a:srgbClr val="7030A0"/>
              </a:solidFill>
              <a:latin typeface="Bebas Neue"/>
              <a:ea typeface="Bebas Neue"/>
              <a:cs typeface="Bebas Neue"/>
              <a:sym typeface="Bebas Neue"/>
            </a:endParaRPr>
          </a:p>
        </p:txBody>
      </p:sp>
      <p:sp>
        <p:nvSpPr>
          <p:cNvPr id="251" name="Google Shape;251;p17">
            <a:hlinkClick r:id="rId11" action="ppaction://hlinksldjump"/>
          </p:cNvPr>
          <p:cNvSpPr txBox="1"/>
          <p:nvPr/>
        </p:nvSpPr>
        <p:spPr>
          <a:xfrm>
            <a:off x="1919663"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$800</a:t>
            </a:r>
            <a:endParaRPr sz="2900" u="sng" dirty="0">
              <a:solidFill>
                <a:srgbClr val="7030A0"/>
              </a:solidFill>
              <a:latin typeface="Bebas Neue"/>
              <a:ea typeface="Bebas Neue"/>
              <a:cs typeface="Bebas Neue"/>
              <a:sym typeface="Bebas Neue"/>
            </a:endParaRPr>
          </a:p>
        </p:txBody>
      </p:sp>
      <p:sp>
        <p:nvSpPr>
          <p:cNvPr id="252" name="Google Shape;252;p17">
            <a:hlinkClick r:id="rId12" action="ppaction://hlinksldjump"/>
          </p:cNvPr>
          <p:cNvSpPr txBox="1"/>
          <p:nvPr/>
        </p:nvSpPr>
        <p:spPr>
          <a:xfrm>
            <a:off x="1919663"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$1000</a:t>
            </a:r>
            <a:endParaRPr sz="2900" u="sng" dirty="0">
              <a:solidFill>
                <a:srgbClr val="7030A0"/>
              </a:solidFill>
              <a:latin typeface="Bebas Neue"/>
              <a:ea typeface="Bebas Neue"/>
              <a:cs typeface="Bebas Neue"/>
              <a:sym typeface="Bebas Neue"/>
            </a:endParaRPr>
          </a:p>
        </p:txBody>
      </p:sp>
      <p:sp>
        <p:nvSpPr>
          <p:cNvPr id="253" name="Google Shape;253;p17">
            <a:hlinkClick r:id="rId13" action="ppaction://hlinksldjump"/>
          </p:cNvPr>
          <p:cNvSpPr txBox="1"/>
          <p:nvPr/>
        </p:nvSpPr>
        <p:spPr>
          <a:xfrm>
            <a:off x="3262881"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$200</a:t>
            </a:r>
            <a:endParaRPr sz="2900" u="sng" dirty="0">
              <a:solidFill>
                <a:srgbClr val="7030A0"/>
              </a:solidFill>
              <a:latin typeface="Bebas Neue"/>
              <a:ea typeface="Bebas Neue"/>
              <a:cs typeface="Bebas Neue"/>
              <a:sym typeface="Bebas Neue"/>
            </a:endParaRPr>
          </a:p>
        </p:txBody>
      </p:sp>
      <p:sp>
        <p:nvSpPr>
          <p:cNvPr id="254" name="Google Shape;254;p17">
            <a:hlinkClick r:id="rId14" action="ppaction://hlinksldjump"/>
          </p:cNvPr>
          <p:cNvSpPr txBox="1"/>
          <p:nvPr/>
        </p:nvSpPr>
        <p:spPr>
          <a:xfrm>
            <a:off x="3262881"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$400</a:t>
            </a:r>
            <a:endParaRPr sz="2900" u="sng" dirty="0">
              <a:solidFill>
                <a:srgbClr val="7030A0"/>
              </a:solidFill>
              <a:latin typeface="Bebas Neue"/>
              <a:ea typeface="Bebas Neue"/>
              <a:cs typeface="Bebas Neue"/>
              <a:sym typeface="Bebas Neue"/>
            </a:endParaRPr>
          </a:p>
        </p:txBody>
      </p:sp>
      <p:sp>
        <p:nvSpPr>
          <p:cNvPr id="255" name="Google Shape;255;p17">
            <a:hlinkClick r:id="rId15" action="ppaction://hlinksldjump"/>
          </p:cNvPr>
          <p:cNvSpPr txBox="1"/>
          <p:nvPr/>
        </p:nvSpPr>
        <p:spPr>
          <a:xfrm>
            <a:off x="3262881"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$600</a:t>
            </a:r>
            <a:endParaRPr sz="2900" u="sng" dirty="0">
              <a:solidFill>
                <a:srgbClr val="7030A0"/>
              </a:solidFill>
              <a:latin typeface="Bebas Neue"/>
              <a:ea typeface="Bebas Neue"/>
              <a:cs typeface="Bebas Neue"/>
              <a:sym typeface="Bebas Neue"/>
            </a:endParaRPr>
          </a:p>
        </p:txBody>
      </p:sp>
      <p:sp>
        <p:nvSpPr>
          <p:cNvPr id="256" name="Google Shape;256;p17">
            <a:hlinkClick r:id="rId16" action="ppaction://hlinksldjump"/>
          </p:cNvPr>
          <p:cNvSpPr txBox="1"/>
          <p:nvPr/>
        </p:nvSpPr>
        <p:spPr>
          <a:xfrm>
            <a:off x="3262881"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$800</a:t>
            </a:r>
            <a:endParaRPr sz="2900" u="sng" dirty="0">
              <a:solidFill>
                <a:srgbClr val="7030A0"/>
              </a:solidFill>
              <a:latin typeface="Bebas Neue"/>
              <a:ea typeface="Bebas Neue"/>
              <a:cs typeface="Bebas Neue"/>
              <a:sym typeface="Bebas Neue"/>
            </a:endParaRPr>
          </a:p>
        </p:txBody>
      </p:sp>
      <p:sp>
        <p:nvSpPr>
          <p:cNvPr id="257" name="Google Shape;257;p17">
            <a:hlinkClick r:id="rId17" action="ppaction://hlinksldjump"/>
          </p:cNvPr>
          <p:cNvSpPr txBox="1"/>
          <p:nvPr/>
        </p:nvSpPr>
        <p:spPr>
          <a:xfrm>
            <a:off x="3262881"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$1000</a:t>
            </a:r>
            <a:endParaRPr sz="2900" u="sng" dirty="0">
              <a:solidFill>
                <a:srgbClr val="7030A0"/>
              </a:solidFill>
              <a:latin typeface="Bebas Neue"/>
              <a:ea typeface="Bebas Neue"/>
              <a:cs typeface="Bebas Neue"/>
              <a:sym typeface="Bebas Neue"/>
            </a:endParaRPr>
          </a:p>
        </p:txBody>
      </p:sp>
      <p:sp>
        <p:nvSpPr>
          <p:cNvPr id="258" name="Google Shape;258;p17">
            <a:hlinkClick r:id="rId18" action="ppaction://hlinksldjump"/>
          </p:cNvPr>
          <p:cNvSpPr txBox="1"/>
          <p:nvPr/>
        </p:nvSpPr>
        <p:spPr>
          <a:xfrm>
            <a:off x="4607975"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$200</a:t>
            </a:r>
            <a:endParaRPr sz="2900" u="sng" dirty="0">
              <a:solidFill>
                <a:srgbClr val="7030A0"/>
              </a:solidFill>
              <a:latin typeface="Bebas Neue"/>
              <a:ea typeface="Bebas Neue"/>
              <a:cs typeface="Bebas Neue"/>
              <a:sym typeface="Bebas Neue"/>
            </a:endParaRPr>
          </a:p>
        </p:txBody>
      </p:sp>
      <p:sp>
        <p:nvSpPr>
          <p:cNvPr id="259" name="Google Shape;259;p17">
            <a:hlinkClick r:id="rId19" action="ppaction://hlinksldjump"/>
          </p:cNvPr>
          <p:cNvSpPr txBox="1"/>
          <p:nvPr/>
        </p:nvSpPr>
        <p:spPr>
          <a:xfrm>
            <a:off x="4607975"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$400</a:t>
            </a:r>
            <a:endParaRPr sz="2900" u="sng" dirty="0">
              <a:solidFill>
                <a:srgbClr val="7030A0"/>
              </a:solidFill>
              <a:latin typeface="Bebas Neue"/>
              <a:ea typeface="Bebas Neue"/>
              <a:cs typeface="Bebas Neue"/>
              <a:sym typeface="Bebas Neue"/>
            </a:endParaRPr>
          </a:p>
        </p:txBody>
      </p:sp>
      <p:sp>
        <p:nvSpPr>
          <p:cNvPr id="260" name="Google Shape;260;p17">
            <a:hlinkClick r:id="rId18" action="ppaction://hlinksldjump"/>
          </p:cNvPr>
          <p:cNvSpPr txBox="1"/>
          <p:nvPr/>
        </p:nvSpPr>
        <p:spPr>
          <a:xfrm>
            <a:off x="4607975"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a:t>
            </a:r>
            <a:r>
              <a:rPr lang="en" sz="2900" dirty="0">
                <a:solidFill>
                  <a:srgbClr val="FFC000"/>
                </a:solidFill>
                <a:latin typeface="Bebas Neue"/>
                <a:ea typeface="Bebas Neue"/>
                <a:cs typeface="Bebas Neue"/>
                <a:sym typeface="Bebas Neue"/>
                <a:hlinkClick r:id="rId20" action="ppaction://hlinksldjump"/>
              </a:rPr>
              <a:t>600</a:t>
            </a:r>
            <a:endParaRPr sz="2900" dirty="0">
              <a:solidFill>
                <a:srgbClr val="FFC000"/>
              </a:solidFill>
              <a:latin typeface="Bebas Neue"/>
              <a:ea typeface="Bebas Neue"/>
              <a:cs typeface="Bebas Neue"/>
              <a:sym typeface="Bebas Neue"/>
            </a:endParaRPr>
          </a:p>
        </p:txBody>
      </p:sp>
      <p:sp>
        <p:nvSpPr>
          <p:cNvPr id="261" name="Google Shape;261;p17">
            <a:hlinkClick r:id="rId19" action="ppaction://hlinksldjump"/>
          </p:cNvPr>
          <p:cNvSpPr txBox="1"/>
          <p:nvPr/>
        </p:nvSpPr>
        <p:spPr>
          <a:xfrm>
            <a:off x="4607975"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a:t>
            </a:r>
            <a:r>
              <a:rPr lang="en" sz="2900" dirty="0">
                <a:solidFill>
                  <a:srgbClr val="FFC319"/>
                </a:solidFill>
                <a:latin typeface="Bebas Neue"/>
                <a:ea typeface="Bebas Neue"/>
                <a:cs typeface="Bebas Neue"/>
                <a:sym typeface="Bebas Neue"/>
                <a:hlinkClick r:id="rId21" action="ppaction://hlinksldjump"/>
              </a:rPr>
              <a:t>800</a:t>
            </a:r>
            <a:endParaRPr sz="2900" dirty="0">
              <a:solidFill>
                <a:srgbClr val="FFC319"/>
              </a:solidFill>
              <a:latin typeface="Bebas Neue"/>
              <a:ea typeface="Bebas Neue"/>
              <a:cs typeface="Bebas Neue"/>
              <a:sym typeface="Bebas Neue"/>
            </a:endParaRPr>
          </a:p>
        </p:txBody>
      </p:sp>
      <p:sp>
        <p:nvSpPr>
          <p:cNvPr id="262" name="Google Shape;262;p17">
            <a:hlinkClick r:id="rId22" action="ppaction://hlinksldjump"/>
          </p:cNvPr>
          <p:cNvSpPr txBox="1"/>
          <p:nvPr/>
        </p:nvSpPr>
        <p:spPr>
          <a:xfrm>
            <a:off x="4607975"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a:t>
            </a:r>
            <a:r>
              <a:rPr lang="en" sz="2900" dirty="0">
                <a:solidFill>
                  <a:srgbClr val="FFC319"/>
                </a:solidFill>
                <a:latin typeface="Bebas Neue"/>
                <a:ea typeface="Bebas Neue"/>
                <a:cs typeface="Bebas Neue"/>
                <a:sym typeface="Bebas Neue"/>
                <a:hlinkClick r:id="rId23" action="ppaction://hlinksldjump"/>
              </a:rPr>
              <a:t>1000</a:t>
            </a:r>
            <a:endParaRPr sz="2900" dirty="0">
              <a:solidFill>
                <a:srgbClr val="FFC319"/>
              </a:solidFill>
              <a:latin typeface="Bebas Neue"/>
              <a:ea typeface="Bebas Neue"/>
              <a:cs typeface="Bebas Neue"/>
              <a:sym typeface="Bebas Neue"/>
            </a:endParaRPr>
          </a:p>
        </p:txBody>
      </p:sp>
      <p:sp>
        <p:nvSpPr>
          <p:cNvPr id="263" name="Google Shape;263;p17">
            <a:hlinkClick r:id="rId24" action="ppaction://hlinksldjump"/>
          </p:cNvPr>
          <p:cNvSpPr txBox="1"/>
          <p:nvPr/>
        </p:nvSpPr>
        <p:spPr>
          <a:xfrm>
            <a:off x="5949425"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$200</a:t>
            </a:r>
            <a:endParaRPr sz="2900" u="sng" dirty="0">
              <a:solidFill>
                <a:srgbClr val="7030A0"/>
              </a:solidFill>
              <a:latin typeface="Bebas Neue"/>
              <a:ea typeface="Bebas Neue"/>
              <a:cs typeface="Bebas Neue"/>
              <a:sym typeface="Bebas Neue"/>
            </a:endParaRPr>
          </a:p>
        </p:txBody>
      </p:sp>
      <p:sp>
        <p:nvSpPr>
          <p:cNvPr id="264" name="Google Shape;264;p17">
            <a:hlinkClick r:id="rId25" action="ppaction://hlinksldjump"/>
          </p:cNvPr>
          <p:cNvSpPr txBox="1"/>
          <p:nvPr/>
        </p:nvSpPr>
        <p:spPr>
          <a:xfrm>
            <a:off x="5949425"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$400</a:t>
            </a:r>
            <a:endParaRPr sz="2900" u="sng" dirty="0">
              <a:solidFill>
                <a:srgbClr val="7030A0"/>
              </a:solidFill>
              <a:latin typeface="Bebas Neue"/>
              <a:ea typeface="Bebas Neue"/>
              <a:cs typeface="Bebas Neue"/>
              <a:sym typeface="Bebas Neue"/>
            </a:endParaRPr>
          </a:p>
        </p:txBody>
      </p:sp>
      <p:sp>
        <p:nvSpPr>
          <p:cNvPr id="265" name="Google Shape;265;p17">
            <a:hlinkClick r:id="rId26" action="ppaction://hlinksldjump"/>
          </p:cNvPr>
          <p:cNvSpPr txBox="1"/>
          <p:nvPr/>
        </p:nvSpPr>
        <p:spPr>
          <a:xfrm>
            <a:off x="5949425"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$600</a:t>
            </a:r>
            <a:endParaRPr sz="2900" u="sng" dirty="0">
              <a:solidFill>
                <a:srgbClr val="7030A0"/>
              </a:solidFill>
              <a:latin typeface="Bebas Neue"/>
              <a:ea typeface="Bebas Neue"/>
              <a:cs typeface="Bebas Neue"/>
              <a:sym typeface="Bebas Neue"/>
            </a:endParaRPr>
          </a:p>
        </p:txBody>
      </p:sp>
      <p:sp>
        <p:nvSpPr>
          <p:cNvPr id="266" name="Google Shape;266;p17">
            <a:hlinkClick r:id="rId27" action="ppaction://hlinksldjump"/>
          </p:cNvPr>
          <p:cNvSpPr txBox="1"/>
          <p:nvPr/>
        </p:nvSpPr>
        <p:spPr>
          <a:xfrm>
            <a:off x="5949425"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$800</a:t>
            </a:r>
            <a:endParaRPr sz="2900" u="sng" dirty="0">
              <a:solidFill>
                <a:srgbClr val="7030A0"/>
              </a:solidFill>
              <a:latin typeface="Bebas Neue"/>
              <a:ea typeface="Bebas Neue"/>
              <a:cs typeface="Bebas Neue"/>
              <a:sym typeface="Bebas Neue"/>
            </a:endParaRPr>
          </a:p>
        </p:txBody>
      </p:sp>
      <p:sp>
        <p:nvSpPr>
          <p:cNvPr id="267" name="Google Shape;267;p17">
            <a:hlinkClick r:id="rId28" action="ppaction://hlinksldjump"/>
          </p:cNvPr>
          <p:cNvSpPr txBox="1"/>
          <p:nvPr/>
        </p:nvSpPr>
        <p:spPr>
          <a:xfrm>
            <a:off x="5949425"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$1000</a:t>
            </a:r>
            <a:endParaRPr sz="2900" u="sng" dirty="0">
              <a:solidFill>
                <a:srgbClr val="7030A0"/>
              </a:solidFill>
              <a:latin typeface="Bebas Neue"/>
              <a:ea typeface="Bebas Neue"/>
              <a:cs typeface="Bebas Neue"/>
              <a:sym typeface="Bebas Neue"/>
            </a:endParaRPr>
          </a:p>
        </p:txBody>
      </p:sp>
      <p:sp>
        <p:nvSpPr>
          <p:cNvPr id="268" name="Google Shape;268;p17">
            <a:hlinkClick r:id="rId29" action="ppaction://hlinksldjump"/>
          </p:cNvPr>
          <p:cNvSpPr txBox="1"/>
          <p:nvPr/>
        </p:nvSpPr>
        <p:spPr>
          <a:xfrm>
            <a:off x="7298243"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$200</a:t>
            </a:r>
            <a:endParaRPr sz="2900" u="sng" dirty="0">
              <a:solidFill>
                <a:srgbClr val="7030A0"/>
              </a:solidFill>
              <a:latin typeface="Bebas Neue"/>
              <a:ea typeface="Bebas Neue"/>
              <a:cs typeface="Bebas Neue"/>
              <a:sym typeface="Bebas Neue"/>
            </a:endParaRPr>
          </a:p>
        </p:txBody>
      </p:sp>
      <p:sp>
        <p:nvSpPr>
          <p:cNvPr id="269" name="Google Shape;269;p17">
            <a:hlinkClick r:id="rId30" action="ppaction://hlinksldjump"/>
          </p:cNvPr>
          <p:cNvSpPr txBox="1"/>
          <p:nvPr/>
        </p:nvSpPr>
        <p:spPr>
          <a:xfrm>
            <a:off x="7298243"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$400</a:t>
            </a:r>
            <a:endParaRPr sz="2900" u="sng" dirty="0">
              <a:solidFill>
                <a:srgbClr val="7030A0"/>
              </a:solidFill>
              <a:latin typeface="Bebas Neue"/>
              <a:ea typeface="Bebas Neue"/>
              <a:cs typeface="Bebas Neue"/>
              <a:sym typeface="Bebas Neue"/>
            </a:endParaRPr>
          </a:p>
        </p:txBody>
      </p:sp>
      <p:sp>
        <p:nvSpPr>
          <p:cNvPr id="270" name="Google Shape;270;p17">
            <a:hlinkClick r:id="rId31" action="ppaction://hlinksldjump"/>
          </p:cNvPr>
          <p:cNvSpPr txBox="1"/>
          <p:nvPr/>
        </p:nvSpPr>
        <p:spPr>
          <a:xfrm>
            <a:off x="7298243"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$600</a:t>
            </a:r>
            <a:endParaRPr sz="2900" u="sng" dirty="0">
              <a:solidFill>
                <a:srgbClr val="7030A0"/>
              </a:solidFill>
              <a:latin typeface="Bebas Neue"/>
              <a:ea typeface="Bebas Neue"/>
              <a:cs typeface="Bebas Neue"/>
              <a:sym typeface="Bebas Neue"/>
            </a:endParaRPr>
          </a:p>
        </p:txBody>
      </p:sp>
      <p:sp>
        <p:nvSpPr>
          <p:cNvPr id="271" name="Google Shape;271;p17">
            <a:hlinkClick r:id="rId32" action="ppaction://hlinksldjump"/>
          </p:cNvPr>
          <p:cNvSpPr txBox="1"/>
          <p:nvPr/>
        </p:nvSpPr>
        <p:spPr>
          <a:xfrm>
            <a:off x="7298243"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$800</a:t>
            </a:r>
            <a:endParaRPr sz="2900" u="sng" dirty="0">
              <a:solidFill>
                <a:srgbClr val="7030A0"/>
              </a:solidFill>
              <a:latin typeface="Bebas Neue"/>
              <a:ea typeface="Bebas Neue"/>
              <a:cs typeface="Bebas Neue"/>
              <a:sym typeface="Bebas Neue"/>
            </a:endParaRPr>
          </a:p>
        </p:txBody>
      </p:sp>
      <p:sp>
        <p:nvSpPr>
          <p:cNvPr id="272" name="Google Shape;272;p17">
            <a:hlinkClick r:id="rId33" action="ppaction://hlinksldjump"/>
          </p:cNvPr>
          <p:cNvSpPr txBox="1"/>
          <p:nvPr/>
        </p:nvSpPr>
        <p:spPr>
          <a:xfrm>
            <a:off x="7298243"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u="sng" dirty="0">
                <a:solidFill>
                  <a:srgbClr val="7030A0"/>
                </a:solidFill>
                <a:latin typeface="Bebas Neue"/>
                <a:ea typeface="Bebas Neue"/>
                <a:cs typeface="Bebas Neue"/>
                <a:sym typeface="Bebas Neue"/>
              </a:rPr>
              <a:t>$1000</a:t>
            </a:r>
            <a:endParaRPr sz="2900" u="sng" dirty="0">
              <a:solidFill>
                <a:srgbClr val="7030A0"/>
              </a:solidFill>
              <a:latin typeface="Bebas Neue"/>
              <a:ea typeface="Bebas Neue"/>
              <a:cs typeface="Bebas Neue"/>
              <a:sym typeface="Bebas Neue"/>
            </a:endParaRPr>
          </a:p>
        </p:txBody>
      </p:sp>
    </p:spTree>
    <p:extLst>
      <p:ext uri="{BB962C8B-B14F-4D97-AF65-F5344CB8AC3E}">
        <p14:creationId xmlns:p14="http://schemas.microsoft.com/office/powerpoint/2010/main" val="3063388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3"/>
                                        </p:tgtEl>
                                      </p:cBhvr>
                                    </p:animEffect>
                                    <p:set>
                                      <p:cBhvr>
                                        <p:cTn id="7" dur="1" fill="hold">
                                          <p:stCondLst>
                                            <p:cond delay="499"/>
                                          </p:stCondLst>
                                        </p:cTn>
                                        <p:tgtEl>
                                          <p:spTgt spid="243"/>
                                        </p:tgtEl>
                                        <p:attrNameLst>
                                          <p:attrName>style.visibility</p:attrName>
                                        </p:attrNameLst>
                                      </p:cBhvr>
                                      <p:to>
                                        <p:strVal val="hidden"/>
                                      </p:to>
                                    </p:set>
                                  </p:childTnLst>
                                  <p:subTnLst>
                                    <p:set>
                                      <p:cBhvr override="childStyle">
                                        <p:cTn dur="1" fill="hold" display="0" masterRel="sameClick" afterEffect="1">
                                          <p:stCondLst>
                                            <p:cond evt="end" delay="0">
                                              <p:tn val="5"/>
                                            </p:cond>
                                          </p:stCondLst>
                                        </p:cTn>
                                        <p:tgtEl>
                                          <p:spTgt spid="243"/>
                                        </p:tgtEl>
                                        <p:attrNameLst>
                                          <p:attrName>style.visibility</p:attrName>
                                        </p:attrNameLst>
                                      </p:cBhvr>
                                      <p:to>
                                        <p:strVal val="hidden"/>
                                      </p:to>
                                    </p:set>
                                  </p:subTnLst>
                                </p:cTn>
                              </p:par>
                            </p:childTnLst>
                          </p:cTn>
                        </p:par>
                      </p:childTnLst>
                    </p:cTn>
                  </p:par>
                </p:childTnLst>
              </p:cTn>
              <p:nextCondLst>
                <p:cond evt="onClick" delay="0">
                  <p:tgtEl>
                    <p:spTgt spid="243"/>
                  </p:tgtEl>
                </p:cond>
              </p:nextCondLst>
            </p:seq>
            <p:seq concurrent="1" nextAc="seek">
              <p:cTn id="8" restart="whenNotActive" fill="hold" evtFilter="cancelBubble" nodeType="interactiveSeq">
                <p:stCondLst>
                  <p:cond evt="onClick" delay="0">
                    <p:tgtEl>
                      <p:spTgt spid="24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4"/>
                                        </p:tgtEl>
                                      </p:cBhvr>
                                    </p:animEffect>
                                    <p:set>
                                      <p:cBhvr>
                                        <p:cTn id="13" dur="1" fill="hold">
                                          <p:stCondLst>
                                            <p:cond delay="499"/>
                                          </p:stCondLst>
                                        </p:cTn>
                                        <p:tgtEl>
                                          <p:spTgt spid="244"/>
                                        </p:tgtEl>
                                        <p:attrNameLst>
                                          <p:attrName>style.visibility</p:attrName>
                                        </p:attrNameLst>
                                      </p:cBhvr>
                                      <p:to>
                                        <p:strVal val="hidden"/>
                                      </p:to>
                                    </p:set>
                                  </p:childTnLst>
                                  <p:subTnLst>
                                    <p:set>
                                      <p:cBhvr override="childStyle">
                                        <p:cTn dur="1" fill="hold" display="0" masterRel="sameClick" afterEffect="1">
                                          <p:stCondLst>
                                            <p:cond evt="end" delay="0">
                                              <p:tn val="11"/>
                                            </p:cond>
                                          </p:stCondLst>
                                        </p:cTn>
                                        <p:tgtEl>
                                          <p:spTgt spid="244"/>
                                        </p:tgtEl>
                                        <p:attrNameLst>
                                          <p:attrName>style.visibility</p:attrName>
                                        </p:attrNameLst>
                                      </p:cBhvr>
                                      <p:to>
                                        <p:strVal val="hidden"/>
                                      </p:to>
                                    </p:set>
                                  </p:subTnLst>
                                </p:cTn>
                              </p:par>
                            </p:childTnLst>
                          </p:cTn>
                        </p:par>
                      </p:childTnLst>
                    </p:cTn>
                  </p:par>
                </p:childTnLst>
              </p:cTn>
              <p:nextCondLst>
                <p:cond evt="onClick" delay="0">
                  <p:tgtEl>
                    <p:spTgt spid="244"/>
                  </p:tgtEl>
                </p:cond>
              </p:nextCondLst>
            </p:seq>
            <p:seq concurrent="1" nextAc="seek">
              <p:cTn id="14" restart="whenNotActive" fill="hold" evtFilter="cancelBubble" nodeType="interactiveSeq">
                <p:stCondLst>
                  <p:cond evt="onClick" delay="0">
                    <p:tgtEl>
                      <p:spTgt spid="24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45"/>
                                        </p:tgtEl>
                                      </p:cBhvr>
                                    </p:animEffect>
                                    <p:set>
                                      <p:cBhvr>
                                        <p:cTn id="19" dur="1" fill="hold">
                                          <p:stCondLst>
                                            <p:cond delay="499"/>
                                          </p:stCondLst>
                                        </p:cTn>
                                        <p:tgtEl>
                                          <p:spTgt spid="245"/>
                                        </p:tgtEl>
                                        <p:attrNameLst>
                                          <p:attrName>style.visibility</p:attrName>
                                        </p:attrNameLst>
                                      </p:cBhvr>
                                      <p:to>
                                        <p:strVal val="hidden"/>
                                      </p:to>
                                    </p:set>
                                  </p:childTnLst>
                                  <p:subTnLst>
                                    <p:set>
                                      <p:cBhvr override="childStyle">
                                        <p:cTn dur="1" fill="hold" display="0" masterRel="sameClick" afterEffect="1">
                                          <p:stCondLst>
                                            <p:cond evt="end" delay="0">
                                              <p:tn val="17"/>
                                            </p:cond>
                                          </p:stCondLst>
                                        </p:cTn>
                                        <p:tgtEl>
                                          <p:spTgt spid="245"/>
                                        </p:tgtEl>
                                        <p:attrNameLst>
                                          <p:attrName>style.visibility</p:attrName>
                                        </p:attrNameLst>
                                      </p:cBhvr>
                                      <p:to>
                                        <p:strVal val="hidden"/>
                                      </p:to>
                                    </p:set>
                                  </p:subTnLst>
                                </p:cTn>
                              </p:par>
                            </p:childTnLst>
                          </p:cTn>
                        </p:par>
                      </p:childTnLst>
                    </p:cTn>
                  </p:par>
                </p:childTnLst>
              </p:cTn>
              <p:nextCondLst>
                <p:cond evt="onClick" delay="0">
                  <p:tgtEl>
                    <p:spTgt spid="245"/>
                  </p:tgtEl>
                </p:cond>
              </p:nextCondLst>
            </p:seq>
            <p:seq concurrent="1" nextAc="seek">
              <p:cTn id="20" restart="whenNotActive" fill="hold" evtFilter="cancelBubble" nodeType="interactiveSeq">
                <p:stCondLst>
                  <p:cond evt="onClick" delay="0">
                    <p:tgtEl>
                      <p:spTgt spid="24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46"/>
                                        </p:tgtEl>
                                      </p:cBhvr>
                                    </p:animEffect>
                                    <p:set>
                                      <p:cBhvr>
                                        <p:cTn id="25" dur="1" fill="hold">
                                          <p:stCondLst>
                                            <p:cond delay="499"/>
                                          </p:stCondLst>
                                        </p:cTn>
                                        <p:tgtEl>
                                          <p:spTgt spid="246"/>
                                        </p:tgtEl>
                                        <p:attrNameLst>
                                          <p:attrName>style.visibility</p:attrName>
                                        </p:attrNameLst>
                                      </p:cBhvr>
                                      <p:to>
                                        <p:strVal val="hidden"/>
                                      </p:to>
                                    </p:set>
                                  </p:childTnLst>
                                  <p:subTnLst>
                                    <p:set>
                                      <p:cBhvr override="childStyle">
                                        <p:cTn dur="1" fill="hold" display="0" masterRel="sameClick" afterEffect="1">
                                          <p:stCondLst>
                                            <p:cond evt="end" delay="0">
                                              <p:tn val="23"/>
                                            </p:cond>
                                          </p:stCondLst>
                                        </p:cTn>
                                        <p:tgtEl>
                                          <p:spTgt spid="246"/>
                                        </p:tgtEl>
                                        <p:attrNameLst>
                                          <p:attrName>style.visibility</p:attrName>
                                        </p:attrNameLst>
                                      </p:cBhvr>
                                      <p:to>
                                        <p:strVal val="hidden"/>
                                      </p:to>
                                    </p:set>
                                  </p:subTnLst>
                                </p:cTn>
                              </p:par>
                            </p:childTnLst>
                          </p:cTn>
                        </p:par>
                      </p:childTnLst>
                    </p:cTn>
                  </p:par>
                </p:childTnLst>
              </p:cTn>
              <p:nextCondLst>
                <p:cond evt="onClick" delay="0">
                  <p:tgtEl>
                    <p:spTgt spid="246"/>
                  </p:tgtEl>
                </p:cond>
              </p:nextCondLst>
            </p:seq>
            <p:seq concurrent="1" nextAc="seek">
              <p:cTn id="26" restart="whenNotActive" fill="hold" evtFilter="cancelBubble" nodeType="interactiveSeq">
                <p:stCondLst>
                  <p:cond evt="onClick" delay="0">
                    <p:tgtEl>
                      <p:spTgt spid="24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7"/>
                                        </p:tgtEl>
                                      </p:cBhvr>
                                    </p:animEffect>
                                    <p:set>
                                      <p:cBhvr>
                                        <p:cTn id="31" dur="1" fill="hold">
                                          <p:stCondLst>
                                            <p:cond delay="499"/>
                                          </p:stCondLst>
                                        </p:cTn>
                                        <p:tgtEl>
                                          <p:spTgt spid="247"/>
                                        </p:tgtEl>
                                        <p:attrNameLst>
                                          <p:attrName>style.visibility</p:attrName>
                                        </p:attrNameLst>
                                      </p:cBhvr>
                                      <p:to>
                                        <p:strVal val="hidden"/>
                                      </p:to>
                                    </p:set>
                                  </p:childTnLst>
                                  <p:subTnLst>
                                    <p:set>
                                      <p:cBhvr override="childStyle">
                                        <p:cTn dur="1" fill="hold" display="0" masterRel="sameClick" afterEffect="1">
                                          <p:stCondLst>
                                            <p:cond evt="end" delay="0">
                                              <p:tn val="29"/>
                                            </p:cond>
                                          </p:stCondLst>
                                        </p:cTn>
                                        <p:tgtEl>
                                          <p:spTgt spid="247"/>
                                        </p:tgtEl>
                                        <p:attrNameLst>
                                          <p:attrName>style.visibility</p:attrName>
                                        </p:attrNameLst>
                                      </p:cBhvr>
                                      <p:to>
                                        <p:strVal val="hidden"/>
                                      </p:to>
                                    </p:set>
                                  </p:subTnLst>
                                </p:cTn>
                              </p:par>
                            </p:childTnLst>
                          </p:cTn>
                        </p:par>
                      </p:childTnLst>
                    </p:cTn>
                  </p:par>
                </p:childTnLst>
              </p:cTn>
              <p:nextCondLst>
                <p:cond evt="onClick" delay="0">
                  <p:tgtEl>
                    <p:spTgt spid="247"/>
                  </p:tgtEl>
                </p:cond>
              </p:nextCondLst>
            </p:seq>
            <p:seq concurrent="1" nextAc="seek">
              <p:cTn id="32" restart="whenNotActive" fill="hold" evtFilter="cancelBubble" nodeType="interactiveSeq">
                <p:stCondLst>
                  <p:cond evt="onClick" delay="0">
                    <p:tgtEl>
                      <p:spTgt spid="24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48"/>
                                        </p:tgtEl>
                                      </p:cBhvr>
                                    </p:animEffect>
                                    <p:set>
                                      <p:cBhvr>
                                        <p:cTn id="37" dur="1" fill="hold">
                                          <p:stCondLst>
                                            <p:cond delay="499"/>
                                          </p:stCondLst>
                                        </p:cTn>
                                        <p:tgtEl>
                                          <p:spTgt spid="248"/>
                                        </p:tgtEl>
                                        <p:attrNameLst>
                                          <p:attrName>style.visibility</p:attrName>
                                        </p:attrNameLst>
                                      </p:cBhvr>
                                      <p:to>
                                        <p:strVal val="hidden"/>
                                      </p:to>
                                    </p:set>
                                  </p:childTnLst>
                                  <p:subTnLst>
                                    <p:set>
                                      <p:cBhvr override="childStyle">
                                        <p:cTn dur="1" fill="hold" display="0" masterRel="sameClick" afterEffect="1">
                                          <p:stCondLst>
                                            <p:cond evt="end" delay="0">
                                              <p:tn val="35"/>
                                            </p:cond>
                                          </p:stCondLst>
                                        </p:cTn>
                                        <p:tgtEl>
                                          <p:spTgt spid="248"/>
                                        </p:tgtEl>
                                        <p:attrNameLst>
                                          <p:attrName>style.visibility</p:attrName>
                                        </p:attrNameLst>
                                      </p:cBhvr>
                                      <p:to>
                                        <p:strVal val="hidden"/>
                                      </p:to>
                                    </p:set>
                                  </p:subTnLst>
                                </p:cTn>
                              </p:par>
                            </p:childTnLst>
                          </p:cTn>
                        </p:par>
                      </p:childTnLst>
                    </p:cTn>
                  </p:par>
                </p:childTnLst>
              </p:cTn>
              <p:nextCondLst>
                <p:cond evt="onClick" delay="0">
                  <p:tgtEl>
                    <p:spTgt spid="248"/>
                  </p:tgtEl>
                </p:cond>
              </p:nextCondLst>
            </p:seq>
            <p:seq concurrent="1" nextAc="seek">
              <p:cTn id="38" restart="whenNotActive" fill="hold" evtFilter="cancelBubble" nodeType="interactiveSeq">
                <p:stCondLst>
                  <p:cond evt="onClick" delay="0">
                    <p:tgtEl>
                      <p:spTgt spid="24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9"/>
                                        </p:tgtEl>
                                      </p:cBhvr>
                                    </p:animEffect>
                                    <p:set>
                                      <p:cBhvr>
                                        <p:cTn id="43" dur="1" fill="hold">
                                          <p:stCondLst>
                                            <p:cond delay="499"/>
                                          </p:stCondLst>
                                        </p:cTn>
                                        <p:tgtEl>
                                          <p:spTgt spid="249"/>
                                        </p:tgtEl>
                                        <p:attrNameLst>
                                          <p:attrName>style.visibility</p:attrName>
                                        </p:attrNameLst>
                                      </p:cBhvr>
                                      <p:to>
                                        <p:strVal val="hidden"/>
                                      </p:to>
                                    </p:set>
                                  </p:childTnLst>
                                  <p:subTnLst>
                                    <p:set>
                                      <p:cBhvr override="childStyle">
                                        <p:cTn dur="1" fill="hold" display="0" masterRel="sameClick" afterEffect="1">
                                          <p:stCondLst>
                                            <p:cond evt="end" delay="0">
                                              <p:tn val="41"/>
                                            </p:cond>
                                          </p:stCondLst>
                                        </p:cTn>
                                        <p:tgtEl>
                                          <p:spTgt spid="249"/>
                                        </p:tgtEl>
                                        <p:attrNameLst>
                                          <p:attrName>style.visibility</p:attrName>
                                        </p:attrNameLst>
                                      </p:cBhvr>
                                      <p:to>
                                        <p:strVal val="hidden"/>
                                      </p:to>
                                    </p:set>
                                  </p:subTnLst>
                                </p:cTn>
                              </p:par>
                            </p:childTnLst>
                          </p:cTn>
                        </p:par>
                      </p:childTnLst>
                    </p:cTn>
                  </p:par>
                </p:childTnLst>
              </p:cTn>
              <p:nextCondLst>
                <p:cond evt="onClick" delay="0">
                  <p:tgtEl>
                    <p:spTgt spid="249"/>
                  </p:tgtEl>
                </p:cond>
              </p:nextCondLst>
            </p:seq>
            <p:seq concurrent="1" nextAc="seek">
              <p:cTn id="44" restart="whenNotActive" fill="hold" evtFilter="cancelBubble" nodeType="interactiveSeq">
                <p:stCondLst>
                  <p:cond evt="onClick" delay="0">
                    <p:tgtEl>
                      <p:spTgt spid="25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0"/>
                                        </p:tgtEl>
                                      </p:cBhvr>
                                    </p:animEffect>
                                    <p:set>
                                      <p:cBhvr>
                                        <p:cTn id="49" dur="1" fill="hold">
                                          <p:stCondLst>
                                            <p:cond delay="499"/>
                                          </p:stCondLst>
                                        </p:cTn>
                                        <p:tgtEl>
                                          <p:spTgt spid="250"/>
                                        </p:tgtEl>
                                        <p:attrNameLst>
                                          <p:attrName>style.visibility</p:attrName>
                                        </p:attrNameLst>
                                      </p:cBhvr>
                                      <p:to>
                                        <p:strVal val="hidden"/>
                                      </p:to>
                                    </p:set>
                                  </p:childTnLst>
                                  <p:subTnLst>
                                    <p:set>
                                      <p:cBhvr override="childStyle">
                                        <p:cTn dur="1" fill="hold" display="0" masterRel="sameClick" afterEffect="1">
                                          <p:stCondLst>
                                            <p:cond evt="end" delay="0">
                                              <p:tn val="47"/>
                                            </p:cond>
                                          </p:stCondLst>
                                        </p:cTn>
                                        <p:tgtEl>
                                          <p:spTgt spid="250"/>
                                        </p:tgtEl>
                                        <p:attrNameLst>
                                          <p:attrName>style.visibility</p:attrName>
                                        </p:attrNameLst>
                                      </p:cBhvr>
                                      <p:to>
                                        <p:strVal val="hidden"/>
                                      </p:to>
                                    </p:set>
                                  </p:subTnLst>
                                </p:cTn>
                              </p:par>
                            </p:childTnLst>
                          </p:cTn>
                        </p:par>
                      </p:childTnLst>
                    </p:cTn>
                  </p:par>
                </p:childTnLst>
              </p:cTn>
              <p:nextCondLst>
                <p:cond evt="onClick" delay="0">
                  <p:tgtEl>
                    <p:spTgt spid="250"/>
                  </p:tgtEl>
                </p:cond>
              </p:nextCondLst>
            </p:seq>
            <p:seq concurrent="1" nextAc="seek">
              <p:cTn id="50" restart="whenNotActive" fill="hold" evtFilter="cancelBubble" nodeType="interactiveSeq">
                <p:stCondLst>
                  <p:cond evt="onClick" delay="0">
                    <p:tgtEl>
                      <p:spTgt spid="25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51"/>
                                        </p:tgtEl>
                                      </p:cBhvr>
                                    </p:animEffect>
                                    <p:set>
                                      <p:cBhvr>
                                        <p:cTn id="55" dur="1" fill="hold">
                                          <p:stCondLst>
                                            <p:cond delay="499"/>
                                          </p:stCondLst>
                                        </p:cTn>
                                        <p:tgtEl>
                                          <p:spTgt spid="251"/>
                                        </p:tgtEl>
                                        <p:attrNameLst>
                                          <p:attrName>style.visibility</p:attrName>
                                        </p:attrNameLst>
                                      </p:cBhvr>
                                      <p:to>
                                        <p:strVal val="hidden"/>
                                      </p:to>
                                    </p:set>
                                  </p:childTnLst>
                                  <p:subTnLst>
                                    <p:set>
                                      <p:cBhvr override="childStyle">
                                        <p:cTn dur="1" fill="hold" display="0" masterRel="sameClick" afterEffect="1">
                                          <p:stCondLst>
                                            <p:cond evt="end" delay="0">
                                              <p:tn val="53"/>
                                            </p:cond>
                                          </p:stCondLst>
                                        </p:cTn>
                                        <p:tgtEl>
                                          <p:spTgt spid="251"/>
                                        </p:tgtEl>
                                        <p:attrNameLst>
                                          <p:attrName>style.visibility</p:attrName>
                                        </p:attrNameLst>
                                      </p:cBhvr>
                                      <p:to>
                                        <p:strVal val="hidden"/>
                                      </p:to>
                                    </p:set>
                                  </p:subTnLst>
                                </p:cTn>
                              </p:par>
                            </p:childTnLst>
                          </p:cTn>
                        </p:par>
                      </p:childTnLst>
                    </p:cTn>
                  </p:par>
                </p:childTnLst>
              </p:cTn>
              <p:nextCondLst>
                <p:cond evt="onClick" delay="0">
                  <p:tgtEl>
                    <p:spTgt spid="251"/>
                  </p:tgtEl>
                </p:cond>
              </p:nextCondLst>
            </p:seq>
            <p:seq concurrent="1" nextAc="seek">
              <p:cTn id="56" restart="whenNotActive" fill="hold" evtFilter="cancelBubble" nodeType="interactiveSeq">
                <p:stCondLst>
                  <p:cond evt="onClick" delay="0">
                    <p:tgtEl>
                      <p:spTgt spid="25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52"/>
                                        </p:tgtEl>
                                      </p:cBhvr>
                                    </p:animEffect>
                                    <p:set>
                                      <p:cBhvr>
                                        <p:cTn id="61" dur="1" fill="hold">
                                          <p:stCondLst>
                                            <p:cond delay="499"/>
                                          </p:stCondLst>
                                        </p:cTn>
                                        <p:tgtEl>
                                          <p:spTgt spid="252"/>
                                        </p:tgtEl>
                                        <p:attrNameLst>
                                          <p:attrName>style.visibility</p:attrName>
                                        </p:attrNameLst>
                                      </p:cBhvr>
                                      <p:to>
                                        <p:strVal val="hidden"/>
                                      </p:to>
                                    </p:set>
                                  </p:childTnLst>
                                  <p:subTnLst>
                                    <p:set>
                                      <p:cBhvr override="childStyle">
                                        <p:cTn dur="1" fill="hold" display="0" masterRel="sameClick" afterEffect="1">
                                          <p:stCondLst>
                                            <p:cond evt="end" delay="0">
                                              <p:tn val="59"/>
                                            </p:cond>
                                          </p:stCondLst>
                                        </p:cTn>
                                        <p:tgtEl>
                                          <p:spTgt spid="252"/>
                                        </p:tgtEl>
                                        <p:attrNameLst>
                                          <p:attrName>style.visibility</p:attrName>
                                        </p:attrNameLst>
                                      </p:cBhvr>
                                      <p:to>
                                        <p:strVal val="hidden"/>
                                      </p:to>
                                    </p:set>
                                  </p:subTnLst>
                                </p:cTn>
                              </p:par>
                            </p:childTnLst>
                          </p:cTn>
                        </p:par>
                      </p:childTnLst>
                    </p:cTn>
                  </p:par>
                </p:childTnLst>
              </p:cTn>
              <p:nextCondLst>
                <p:cond evt="onClick" delay="0">
                  <p:tgtEl>
                    <p:spTgt spid="252"/>
                  </p:tgtEl>
                </p:cond>
              </p:nextCondLst>
            </p:seq>
            <p:seq concurrent="1" nextAc="seek">
              <p:cTn id="62" restart="whenNotActive" fill="hold" evtFilter="cancelBubble" nodeType="interactiveSeq">
                <p:stCondLst>
                  <p:cond evt="onClick" delay="0">
                    <p:tgtEl>
                      <p:spTgt spid="25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53"/>
                                        </p:tgtEl>
                                      </p:cBhvr>
                                    </p:animEffect>
                                    <p:set>
                                      <p:cBhvr>
                                        <p:cTn id="67" dur="1" fill="hold">
                                          <p:stCondLst>
                                            <p:cond delay="499"/>
                                          </p:stCondLst>
                                        </p:cTn>
                                        <p:tgtEl>
                                          <p:spTgt spid="253"/>
                                        </p:tgtEl>
                                        <p:attrNameLst>
                                          <p:attrName>style.visibility</p:attrName>
                                        </p:attrNameLst>
                                      </p:cBhvr>
                                      <p:to>
                                        <p:strVal val="hidden"/>
                                      </p:to>
                                    </p:set>
                                  </p:childTnLst>
                                  <p:subTnLst>
                                    <p:set>
                                      <p:cBhvr override="childStyle">
                                        <p:cTn dur="1" fill="hold" display="0" masterRel="sameClick" afterEffect="1">
                                          <p:stCondLst>
                                            <p:cond evt="end" delay="0">
                                              <p:tn val="65"/>
                                            </p:cond>
                                          </p:stCondLst>
                                        </p:cTn>
                                        <p:tgtEl>
                                          <p:spTgt spid="253"/>
                                        </p:tgtEl>
                                        <p:attrNameLst>
                                          <p:attrName>style.visibility</p:attrName>
                                        </p:attrNameLst>
                                      </p:cBhvr>
                                      <p:to>
                                        <p:strVal val="hidden"/>
                                      </p:to>
                                    </p:set>
                                  </p:subTnLst>
                                </p:cTn>
                              </p:par>
                            </p:childTnLst>
                          </p:cTn>
                        </p:par>
                      </p:childTnLst>
                    </p:cTn>
                  </p:par>
                </p:childTnLst>
              </p:cTn>
              <p:nextCondLst>
                <p:cond evt="onClick" delay="0">
                  <p:tgtEl>
                    <p:spTgt spid="253"/>
                  </p:tgtEl>
                </p:cond>
              </p:nextCondLst>
            </p:seq>
            <p:seq concurrent="1" nextAc="seek">
              <p:cTn id="68" restart="whenNotActive" fill="hold" evtFilter="cancelBubble" nodeType="interactiveSeq">
                <p:stCondLst>
                  <p:cond evt="onClick" delay="0">
                    <p:tgtEl>
                      <p:spTgt spid="25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54"/>
                                        </p:tgtEl>
                                      </p:cBhvr>
                                    </p:animEffect>
                                    <p:set>
                                      <p:cBhvr>
                                        <p:cTn id="73" dur="1" fill="hold">
                                          <p:stCondLst>
                                            <p:cond delay="499"/>
                                          </p:stCondLst>
                                        </p:cTn>
                                        <p:tgtEl>
                                          <p:spTgt spid="254"/>
                                        </p:tgtEl>
                                        <p:attrNameLst>
                                          <p:attrName>style.visibility</p:attrName>
                                        </p:attrNameLst>
                                      </p:cBhvr>
                                      <p:to>
                                        <p:strVal val="hidden"/>
                                      </p:to>
                                    </p:set>
                                  </p:childTnLst>
                                  <p:subTnLst>
                                    <p:set>
                                      <p:cBhvr override="childStyle">
                                        <p:cTn dur="1" fill="hold" display="0" masterRel="sameClick" afterEffect="1">
                                          <p:stCondLst>
                                            <p:cond evt="end" delay="0">
                                              <p:tn val="71"/>
                                            </p:cond>
                                          </p:stCondLst>
                                        </p:cTn>
                                        <p:tgtEl>
                                          <p:spTgt spid="254"/>
                                        </p:tgtEl>
                                        <p:attrNameLst>
                                          <p:attrName>style.visibility</p:attrName>
                                        </p:attrNameLst>
                                      </p:cBhvr>
                                      <p:to>
                                        <p:strVal val="hidden"/>
                                      </p:to>
                                    </p:set>
                                  </p:subTnLst>
                                </p:cTn>
                              </p:par>
                            </p:childTnLst>
                          </p:cTn>
                        </p:par>
                      </p:childTnLst>
                    </p:cTn>
                  </p:par>
                </p:childTnLst>
              </p:cTn>
              <p:nextCondLst>
                <p:cond evt="onClick" delay="0">
                  <p:tgtEl>
                    <p:spTgt spid="254"/>
                  </p:tgtEl>
                </p:cond>
              </p:nextCondLst>
            </p:seq>
            <p:seq concurrent="1" nextAc="seek">
              <p:cTn id="74" restart="whenNotActive" fill="hold" evtFilter="cancelBubble" nodeType="interactiveSeq">
                <p:stCondLst>
                  <p:cond evt="onClick" delay="0">
                    <p:tgtEl>
                      <p:spTgt spid="25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55"/>
                                        </p:tgtEl>
                                      </p:cBhvr>
                                    </p:animEffect>
                                    <p:set>
                                      <p:cBhvr>
                                        <p:cTn id="79" dur="1" fill="hold">
                                          <p:stCondLst>
                                            <p:cond delay="499"/>
                                          </p:stCondLst>
                                        </p:cTn>
                                        <p:tgtEl>
                                          <p:spTgt spid="255"/>
                                        </p:tgtEl>
                                        <p:attrNameLst>
                                          <p:attrName>style.visibility</p:attrName>
                                        </p:attrNameLst>
                                      </p:cBhvr>
                                      <p:to>
                                        <p:strVal val="hidden"/>
                                      </p:to>
                                    </p:set>
                                  </p:childTnLst>
                                  <p:subTnLst>
                                    <p:set>
                                      <p:cBhvr override="childStyle">
                                        <p:cTn dur="1" fill="hold" display="0" masterRel="sameClick" afterEffect="1">
                                          <p:stCondLst>
                                            <p:cond evt="end" delay="0">
                                              <p:tn val="77"/>
                                            </p:cond>
                                          </p:stCondLst>
                                        </p:cTn>
                                        <p:tgtEl>
                                          <p:spTgt spid="255"/>
                                        </p:tgtEl>
                                        <p:attrNameLst>
                                          <p:attrName>style.visibility</p:attrName>
                                        </p:attrNameLst>
                                      </p:cBhvr>
                                      <p:to>
                                        <p:strVal val="hidden"/>
                                      </p:to>
                                    </p:set>
                                  </p:subTnLst>
                                </p:cTn>
                              </p:par>
                            </p:childTnLst>
                          </p:cTn>
                        </p:par>
                      </p:childTnLst>
                    </p:cTn>
                  </p:par>
                </p:childTnLst>
              </p:cTn>
              <p:nextCondLst>
                <p:cond evt="onClick" delay="0">
                  <p:tgtEl>
                    <p:spTgt spid="255"/>
                  </p:tgtEl>
                </p:cond>
              </p:nextCondLst>
            </p:seq>
            <p:seq concurrent="1" nextAc="seek">
              <p:cTn id="80" restart="whenNotActive" fill="hold" evtFilter="cancelBubble" nodeType="interactiveSeq">
                <p:stCondLst>
                  <p:cond evt="onClick" delay="0">
                    <p:tgtEl>
                      <p:spTgt spid="25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56"/>
                                        </p:tgtEl>
                                      </p:cBhvr>
                                    </p:animEffect>
                                    <p:set>
                                      <p:cBhvr>
                                        <p:cTn id="85" dur="1" fill="hold">
                                          <p:stCondLst>
                                            <p:cond delay="499"/>
                                          </p:stCondLst>
                                        </p:cTn>
                                        <p:tgtEl>
                                          <p:spTgt spid="256"/>
                                        </p:tgtEl>
                                        <p:attrNameLst>
                                          <p:attrName>style.visibility</p:attrName>
                                        </p:attrNameLst>
                                      </p:cBhvr>
                                      <p:to>
                                        <p:strVal val="hidden"/>
                                      </p:to>
                                    </p:set>
                                  </p:childTnLst>
                                  <p:subTnLst>
                                    <p:set>
                                      <p:cBhvr override="childStyle">
                                        <p:cTn dur="1" fill="hold" display="0" masterRel="sameClick" afterEffect="1">
                                          <p:stCondLst>
                                            <p:cond evt="end" delay="0">
                                              <p:tn val="83"/>
                                            </p:cond>
                                          </p:stCondLst>
                                        </p:cTn>
                                        <p:tgtEl>
                                          <p:spTgt spid="256"/>
                                        </p:tgtEl>
                                        <p:attrNameLst>
                                          <p:attrName>style.visibility</p:attrName>
                                        </p:attrNameLst>
                                      </p:cBhvr>
                                      <p:to>
                                        <p:strVal val="hidden"/>
                                      </p:to>
                                    </p:set>
                                  </p:subTnLst>
                                </p:cTn>
                              </p:par>
                            </p:childTnLst>
                          </p:cTn>
                        </p:par>
                      </p:childTnLst>
                    </p:cTn>
                  </p:par>
                </p:childTnLst>
              </p:cTn>
              <p:nextCondLst>
                <p:cond evt="onClick" delay="0">
                  <p:tgtEl>
                    <p:spTgt spid="256"/>
                  </p:tgtEl>
                </p:cond>
              </p:nextCondLst>
            </p:seq>
            <p:seq concurrent="1" nextAc="seek">
              <p:cTn id="86" restart="whenNotActive" fill="hold" evtFilter="cancelBubble" nodeType="interactiveSeq">
                <p:stCondLst>
                  <p:cond evt="onClick" delay="0">
                    <p:tgtEl>
                      <p:spTgt spid="25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57"/>
                                        </p:tgtEl>
                                      </p:cBhvr>
                                    </p:animEffect>
                                    <p:set>
                                      <p:cBhvr>
                                        <p:cTn id="91" dur="1" fill="hold">
                                          <p:stCondLst>
                                            <p:cond delay="499"/>
                                          </p:stCondLst>
                                        </p:cTn>
                                        <p:tgtEl>
                                          <p:spTgt spid="257"/>
                                        </p:tgtEl>
                                        <p:attrNameLst>
                                          <p:attrName>style.visibility</p:attrName>
                                        </p:attrNameLst>
                                      </p:cBhvr>
                                      <p:to>
                                        <p:strVal val="hidden"/>
                                      </p:to>
                                    </p:set>
                                  </p:childTnLst>
                                  <p:subTnLst>
                                    <p:set>
                                      <p:cBhvr override="childStyle">
                                        <p:cTn dur="1" fill="hold" display="0" masterRel="sameClick" afterEffect="1">
                                          <p:stCondLst>
                                            <p:cond evt="end" delay="0">
                                              <p:tn val="89"/>
                                            </p:cond>
                                          </p:stCondLst>
                                        </p:cTn>
                                        <p:tgtEl>
                                          <p:spTgt spid="257"/>
                                        </p:tgtEl>
                                        <p:attrNameLst>
                                          <p:attrName>style.visibility</p:attrName>
                                        </p:attrNameLst>
                                      </p:cBhvr>
                                      <p:to>
                                        <p:strVal val="hidden"/>
                                      </p:to>
                                    </p:set>
                                  </p:subTnLst>
                                </p:cTn>
                              </p:par>
                            </p:childTnLst>
                          </p:cTn>
                        </p:par>
                      </p:childTnLst>
                    </p:cTn>
                  </p:par>
                </p:childTnLst>
              </p:cTn>
              <p:nextCondLst>
                <p:cond evt="onClick" delay="0">
                  <p:tgtEl>
                    <p:spTgt spid="257"/>
                  </p:tgtEl>
                </p:cond>
              </p:nextCondLst>
            </p:seq>
            <p:seq concurrent="1" nextAc="seek">
              <p:cTn id="92" restart="whenNotActive" fill="hold" evtFilter="cancelBubble" nodeType="interactiveSeq">
                <p:stCondLst>
                  <p:cond evt="onClick" delay="0">
                    <p:tgtEl>
                      <p:spTgt spid="258"/>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58"/>
                                        </p:tgtEl>
                                      </p:cBhvr>
                                    </p:animEffect>
                                    <p:set>
                                      <p:cBhvr>
                                        <p:cTn id="97" dur="1" fill="hold">
                                          <p:stCondLst>
                                            <p:cond delay="499"/>
                                          </p:stCondLst>
                                        </p:cTn>
                                        <p:tgtEl>
                                          <p:spTgt spid="258"/>
                                        </p:tgtEl>
                                        <p:attrNameLst>
                                          <p:attrName>style.visibility</p:attrName>
                                        </p:attrNameLst>
                                      </p:cBhvr>
                                      <p:to>
                                        <p:strVal val="hidden"/>
                                      </p:to>
                                    </p:set>
                                  </p:childTnLst>
                                  <p:subTnLst>
                                    <p:set>
                                      <p:cBhvr override="childStyle">
                                        <p:cTn dur="1" fill="hold" display="0" masterRel="sameClick" afterEffect="1">
                                          <p:stCondLst>
                                            <p:cond evt="end" delay="0">
                                              <p:tn val="95"/>
                                            </p:cond>
                                          </p:stCondLst>
                                        </p:cTn>
                                        <p:tgtEl>
                                          <p:spTgt spid="258"/>
                                        </p:tgtEl>
                                        <p:attrNameLst>
                                          <p:attrName>style.visibility</p:attrName>
                                        </p:attrNameLst>
                                      </p:cBhvr>
                                      <p:to>
                                        <p:strVal val="hidden"/>
                                      </p:to>
                                    </p:set>
                                  </p:subTnLst>
                                </p:cTn>
                              </p:par>
                            </p:childTnLst>
                          </p:cTn>
                        </p:par>
                      </p:childTnLst>
                    </p:cTn>
                  </p:par>
                </p:childTnLst>
              </p:cTn>
              <p:nextCondLst>
                <p:cond evt="onClick" delay="0">
                  <p:tgtEl>
                    <p:spTgt spid="258"/>
                  </p:tgtEl>
                </p:cond>
              </p:nextCondLst>
            </p:seq>
            <p:seq concurrent="1" nextAc="seek">
              <p:cTn id="98" restart="whenNotActive" fill="hold" evtFilter="cancelBubble" nodeType="interactiveSeq">
                <p:stCondLst>
                  <p:cond evt="onClick" delay="0">
                    <p:tgtEl>
                      <p:spTgt spid="25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59"/>
                                        </p:tgtEl>
                                      </p:cBhvr>
                                    </p:animEffect>
                                    <p:set>
                                      <p:cBhvr>
                                        <p:cTn id="103" dur="1" fill="hold">
                                          <p:stCondLst>
                                            <p:cond delay="499"/>
                                          </p:stCondLst>
                                        </p:cTn>
                                        <p:tgtEl>
                                          <p:spTgt spid="259"/>
                                        </p:tgtEl>
                                        <p:attrNameLst>
                                          <p:attrName>style.visibility</p:attrName>
                                        </p:attrNameLst>
                                      </p:cBhvr>
                                      <p:to>
                                        <p:strVal val="hidden"/>
                                      </p:to>
                                    </p:set>
                                  </p:childTnLst>
                                  <p:subTnLst>
                                    <p:set>
                                      <p:cBhvr override="childStyle">
                                        <p:cTn dur="1" fill="hold" display="0" masterRel="sameClick" afterEffect="1">
                                          <p:stCondLst>
                                            <p:cond evt="end" delay="0">
                                              <p:tn val="101"/>
                                            </p:cond>
                                          </p:stCondLst>
                                        </p:cTn>
                                        <p:tgtEl>
                                          <p:spTgt spid="259"/>
                                        </p:tgtEl>
                                        <p:attrNameLst>
                                          <p:attrName>style.visibility</p:attrName>
                                        </p:attrNameLst>
                                      </p:cBhvr>
                                      <p:to>
                                        <p:strVal val="hidden"/>
                                      </p:to>
                                    </p:set>
                                  </p:subTnLst>
                                </p:cTn>
                              </p:par>
                            </p:childTnLst>
                          </p:cTn>
                        </p:par>
                      </p:childTnLst>
                    </p:cTn>
                  </p:par>
                </p:childTnLst>
              </p:cTn>
              <p:nextCondLst>
                <p:cond evt="onClick" delay="0">
                  <p:tgtEl>
                    <p:spTgt spid="259"/>
                  </p:tgtEl>
                </p:cond>
              </p:nextCondLst>
            </p:seq>
            <p:seq concurrent="1" nextAc="seek">
              <p:cTn id="104" restart="whenNotActive" fill="hold" evtFilter="cancelBubble" nodeType="interactiveSeq">
                <p:stCondLst>
                  <p:cond evt="onClick" delay="0">
                    <p:tgtEl>
                      <p:spTgt spid="26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60"/>
                                        </p:tgtEl>
                                      </p:cBhvr>
                                    </p:animEffect>
                                    <p:set>
                                      <p:cBhvr>
                                        <p:cTn id="109" dur="1" fill="hold">
                                          <p:stCondLst>
                                            <p:cond delay="499"/>
                                          </p:stCondLst>
                                        </p:cTn>
                                        <p:tgtEl>
                                          <p:spTgt spid="260"/>
                                        </p:tgtEl>
                                        <p:attrNameLst>
                                          <p:attrName>style.visibility</p:attrName>
                                        </p:attrNameLst>
                                      </p:cBhvr>
                                      <p:to>
                                        <p:strVal val="hidden"/>
                                      </p:to>
                                    </p:set>
                                  </p:childTnLst>
                                  <p:subTnLst>
                                    <p:set>
                                      <p:cBhvr override="childStyle">
                                        <p:cTn dur="1" fill="hold" display="0" masterRel="sameClick" afterEffect="1">
                                          <p:stCondLst>
                                            <p:cond evt="end" delay="0">
                                              <p:tn val="107"/>
                                            </p:cond>
                                          </p:stCondLst>
                                        </p:cTn>
                                        <p:tgtEl>
                                          <p:spTgt spid="260"/>
                                        </p:tgtEl>
                                        <p:attrNameLst>
                                          <p:attrName>style.visibility</p:attrName>
                                        </p:attrNameLst>
                                      </p:cBhvr>
                                      <p:to>
                                        <p:strVal val="hidden"/>
                                      </p:to>
                                    </p:set>
                                  </p:subTnLst>
                                </p:cTn>
                              </p:par>
                            </p:childTnLst>
                          </p:cTn>
                        </p:par>
                      </p:childTnLst>
                    </p:cTn>
                  </p:par>
                </p:childTnLst>
              </p:cTn>
              <p:nextCondLst>
                <p:cond evt="onClick" delay="0">
                  <p:tgtEl>
                    <p:spTgt spid="260"/>
                  </p:tgtEl>
                </p:cond>
              </p:nextCondLst>
            </p:seq>
            <p:seq concurrent="1" nextAc="seek">
              <p:cTn id="110" restart="whenNotActive" fill="hold" evtFilter="cancelBubble" nodeType="interactiveSeq">
                <p:stCondLst>
                  <p:cond evt="onClick" delay="0">
                    <p:tgtEl>
                      <p:spTgt spid="26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61"/>
                                        </p:tgtEl>
                                      </p:cBhvr>
                                    </p:animEffect>
                                    <p:set>
                                      <p:cBhvr>
                                        <p:cTn id="115" dur="1" fill="hold">
                                          <p:stCondLst>
                                            <p:cond delay="499"/>
                                          </p:stCondLst>
                                        </p:cTn>
                                        <p:tgtEl>
                                          <p:spTgt spid="261"/>
                                        </p:tgtEl>
                                        <p:attrNameLst>
                                          <p:attrName>style.visibility</p:attrName>
                                        </p:attrNameLst>
                                      </p:cBhvr>
                                      <p:to>
                                        <p:strVal val="hidden"/>
                                      </p:to>
                                    </p:set>
                                  </p:childTnLst>
                                  <p:subTnLst>
                                    <p:set>
                                      <p:cBhvr override="childStyle">
                                        <p:cTn dur="1" fill="hold" display="0" masterRel="sameClick" afterEffect="1">
                                          <p:stCondLst>
                                            <p:cond evt="end" delay="0">
                                              <p:tn val="113"/>
                                            </p:cond>
                                          </p:stCondLst>
                                        </p:cTn>
                                        <p:tgtEl>
                                          <p:spTgt spid="261"/>
                                        </p:tgtEl>
                                        <p:attrNameLst>
                                          <p:attrName>style.visibility</p:attrName>
                                        </p:attrNameLst>
                                      </p:cBhvr>
                                      <p:to>
                                        <p:strVal val="hidden"/>
                                      </p:to>
                                    </p:set>
                                  </p:subTnLst>
                                </p:cTn>
                              </p:par>
                            </p:childTnLst>
                          </p:cTn>
                        </p:par>
                      </p:childTnLst>
                    </p:cTn>
                  </p:par>
                </p:childTnLst>
              </p:cTn>
              <p:nextCondLst>
                <p:cond evt="onClick" delay="0">
                  <p:tgtEl>
                    <p:spTgt spid="261"/>
                  </p:tgtEl>
                </p:cond>
              </p:nextCondLst>
            </p:seq>
            <p:seq concurrent="1" nextAc="seek">
              <p:cTn id="116" restart="whenNotActive" fill="hold" evtFilter="cancelBubble" nodeType="interactiveSeq">
                <p:stCondLst>
                  <p:cond evt="onClick" delay="0">
                    <p:tgtEl>
                      <p:spTgt spid="262"/>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62"/>
                                        </p:tgtEl>
                                      </p:cBhvr>
                                    </p:animEffect>
                                    <p:set>
                                      <p:cBhvr>
                                        <p:cTn id="121" dur="1" fill="hold">
                                          <p:stCondLst>
                                            <p:cond delay="499"/>
                                          </p:stCondLst>
                                        </p:cTn>
                                        <p:tgtEl>
                                          <p:spTgt spid="262"/>
                                        </p:tgtEl>
                                        <p:attrNameLst>
                                          <p:attrName>style.visibility</p:attrName>
                                        </p:attrNameLst>
                                      </p:cBhvr>
                                      <p:to>
                                        <p:strVal val="hidden"/>
                                      </p:to>
                                    </p:set>
                                  </p:childTnLst>
                                  <p:subTnLst>
                                    <p:set>
                                      <p:cBhvr override="childStyle">
                                        <p:cTn dur="1" fill="hold" display="0" masterRel="sameClick" afterEffect="1">
                                          <p:stCondLst>
                                            <p:cond evt="end" delay="0">
                                              <p:tn val="119"/>
                                            </p:cond>
                                          </p:stCondLst>
                                        </p:cTn>
                                        <p:tgtEl>
                                          <p:spTgt spid="262"/>
                                        </p:tgtEl>
                                        <p:attrNameLst>
                                          <p:attrName>style.visibility</p:attrName>
                                        </p:attrNameLst>
                                      </p:cBhvr>
                                      <p:to>
                                        <p:strVal val="hidden"/>
                                      </p:to>
                                    </p:set>
                                  </p:subTnLst>
                                </p:cTn>
                              </p:par>
                            </p:childTnLst>
                          </p:cTn>
                        </p:par>
                      </p:childTnLst>
                    </p:cTn>
                  </p:par>
                </p:childTnLst>
              </p:cTn>
              <p:nextCondLst>
                <p:cond evt="onClick" delay="0">
                  <p:tgtEl>
                    <p:spTgt spid="262"/>
                  </p:tgtEl>
                </p:cond>
              </p:nextCondLst>
            </p:seq>
            <p:seq concurrent="1" nextAc="seek">
              <p:cTn id="122" restart="whenNotActive" fill="hold" evtFilter="cancelBubble" nodeType="interactiveSeq">
                <p:stCondLst>
                  <p:cond evt="onClick" delay="0">
                    <p:tgtEl>
                      <p:spTgt spid="263"/>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63"/>
                                        </p:tgtEl>
                                      </p:cBhvr>
                                    </p:animEffect>
                                    <p:set>
                                      <p:cBhvr>
                                        <p:cTn id="127" dur="1" fill="hold">
                                          <p:stCondLst>
                                            <p:cond delay="499"/>
                                          </p:stCondLst>
                                        </p:cTn>
                                        <p:tgtEl>
                                          <p:spTgt spid="263"/>
                                        </p:tgtEl>
                                        <p:attrNameLst>
                                          <p:attrName>style.visibility</p:attrName>
                                        </p:attrNameLst>
                                      </p:cBhvr>
                                      <p:to>
                                        <p:strVal val="hidden"/>
                                      </p:to>
                                    </p:set>
                                  </p:childTnLst>
                                  <p:subTnLst>
                                    <p:set>
                                      <p:cBhvr override="childStyle">
                                        <p:cTn dur="1" fill="hold" display="0" masterRel="sameClick" afterEffect="1">
                                          <p:stCondLst>
                                            <p:cond evt="end" delay="0">
                                              <p:tn val="125"/>
                                            </p:cond>
                                          </p:stCondLst>
                                        </p:cTn>
                                        <p:tgtEl>
                                          <p:spTgt spid="263"/>
                                        </p:tgtEl>
                                        <p:attrNameLst>
                                          <p:attrName>style.visibility</p:attrName>
                                        </p:attrNameLst>
                                      </p:cBhvr>
                                      <p:to>
                                        <p:strVal val="hidden"/>
                                      </p:to>
                                    </p:set>
                                  </p:subTnLst>
                                </p:cTn>
                              </p:par>
                            </p:childTnLst>
                          </p:cTn>
                        </p:par>
                      </p:childTnLst>
                    </p:cTn>
                  </p:par>
                </p:childTnLst>
              </p:cTn>
              <p:nextCondLst>
                <p:cond evt="onClick" delay="0">
                  <p:tgtEl>
                    <p:spTgt spid="263"/>
                  </p:tgtEl>
                </p:cond>
              </p:nextCondLst>
            </p:seq>
            <p:seq concurrent="1" nextAc="seek">
              <p:cTn id="128" restart="whenNotActive" fill="hold" evtFilter="cancelBubble" nodeType="interactiveSeq">
                <p:stCondLst>
                  <p:cond evt="onClick" delay="0">
                    <p:tgtEl>
                      <p:spTgt spid="264"/>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264"/>
                                        </p:tgtEl>
                                      </p:cBhvr>
                                    </p:animEffect>
                                    <p:set>
                                      <p:cBhvr>
                                        <p:cTn id="133" dur="1" fill="hold">
                                          <p:stCondLst>
                                            <p:cond delay="499"/>
                                          </p:stCondLst>
                                        </p:cTn>
                                        <p:tgtEl>
                                          <p:spTgt spid="264"/>
                                        </p:tgtEl>
                                        <p:attrNameLst>
                                          <p:attrName>style.visibility</p:attrName>
                                        </p:attrNameLst>
                                      </p:cBhvr>
                                      <p:to>
                                        <p:strVal val="hidden"/>
                                      </p:to>
                                    </p:set>
                                  </p:childTnLst>
                                  <p:subTnLst>
                                    <p:set>
                                      <p:cBhvr override="childStyle">
                                        <p:cTn dur="1" fill="hold" display="0" masterRel="sameClick" afterEffect="1">
                                          <p:stCondLst>
                                            <p:cond evt="end" delay="0">
                                              <p:tn val="131"/>
                                            </p:cond>
                                          </p:stCondLst>
                                        </p:cTn>
                                        <p:tgtEl>
                                          <p:spTgt spid="264"/>
                                        </p:tgtEl>
                                        <p:attrNameLst>
                                          <p:attrName>style.visibility</p:attrName>
                                        </p:attrNameLst>
                                      </p:cBhvr>
                                      <p:to>
                                        <p:strVal val="hidden"/>
                                      </p:to>
                                    </p:set>
                                  </p:subTnLst>
                                </p:cTn>
                              </p:par>
                            </p:childTnLst>
                          </p:cTn>
                        </p:par>
                      </p:childTnLst>
                    </p:cTn>
                  </p:par>
                </p:childTnLst>
              </p:cTn>
              <p:nextCondLst>
                <p:cond evt="onClick" delay="0">
                  <p:tgtEl>
                    <p:spTgt spid="264"/>
                  </p:tgtEl>
                </p:cond>
              </p:nextCondLst>
            </p:seq>
            <p:seq concurrent="1" nextAc="seek">
              <p:cTn id="134" restart="whenNotActive" fill="hold" evtFilter="cancelBubble" nodeType="interactiveSeq">
                <p:stCondLst>
                  <p:cond evt="onClick" delay="0">
                    <p:tgtEl>
                      <p:spTgt spid="265"/>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265"/>
                                        </p:tgtEl>
                                      </p:cBhvr>
                                    </p:animEffect>
                                    <p:set>
                                      <p:cBhvr>
                                        <p:cTn id="139" dur="1" fill="hold">
                                          <p:stCondLst>
                                            <p:cond delay="499"/>
                                          </p:stCondLst>
                                        </p:cTn>
                                        <p:tgtEl>
                                          <p:spTgt spid="265"/>
                                        </p:tgtEl>
                                        <p:attrNameLst>
                                          <p:attrName>style.visibility</p:attrName>
                                        </p:attrNameLst>
                                      </p:cBhvr>
                                      <p:to>
                                        <p:strVal val="hidden"/>
                                      </p:to>
                                    </p:set>
                                  </p:childTnLst>
                                  <p:subTnLst>
                                    <p:set>
                                      <p:cBhvr override="childStyle">
                                        <p:cTn dur="1" fill="hold" display="0" masterRel="sameClick" afterEffect="1">
                                          <p:stCondLst>
                                            <p:cond evt="end" delay="0">
                                              <p:tn val="137"/>
                                            </p:cond>
                                          </p:stCondLst>
                                        </p:cTn>
                                        <p:tgtEl>
                                          <p:spTgt spid="265"/>
                                        </p:tgtEl>
                                        <p:attrNameLst>
                                          <p:attrName>style.visibility</p:attrName>
                                        </p:attrNameLst>
                                      </p:cBhvr>
                                      <p:to>
                                        <p:strVal val="hidden"/>
                                      </p:to>
                                    </p:set>
                                  </p:subTnLst>
                                </p:cTn>
                              </p:par>
                            </p:childTnLst>
                          </p:cTn>
                        </p:par>
                      </p:childTnLst>
                    </p:cTn>
                  </p:par>
                </p:childTnLst>
              </p:cTn>
              <p:nextCondLst>
                <p:cond evt="onClick" delay="0">
                  <p:tgtEl>
                    <p:spTgt spid="265"/>
                  </p:tgtEl>
                </p:cond>
              </p:nextCondLst>
            </p:seq>
            <p:seq concurrent="1" nextAc="seek">
              <p:cTn id="140" restart="whenNotActive" fill="hold" evtFilter="cancelBubble" nodeType="interactiveSeq">
                <p:stCondLst>
                  <p:cond evt="onClick" delay="0">
                    <p:tgtEl>
                      <p:spTgt spid="266"/>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266"/>
                                        </p:tgtEl>
                                      </p:cBhvr>
                                    </p:animEffect>
                                    <p:set>
                                      <p:cBhvr>
                                        <p:cTn id="145" dur="1" fill="hold">
                                          <p:stCondLst>
                                            <p:cond delay="499"/>
                                          </p:stCondLst>
                                        </p:cTn>
                                        <p:tgtEl>
                                          <p:spTgt spid="266"/>
                                        </p:tgtEl>
                                        <p:attrNameLst>
                                          <p:attrName>style.visibility</p:attrName>
                                        </p:attrNameLst>
                                      </p:cBhvr>
                                      <p:to>
                                        <p:strVal val="hidden"/>
                                      </p:to>
                                    </p:set>
                                  </p:childTnLst>
                                  <p:subTnLst>
                                    <p:set>
                                      <p:cBhvr override="childStyle">
                                        <p:cTn dur="1" fill="hold" display="0" masterRel="sameClick" afterEffect="1">
                                          <p:stCondLst>
                                            <p:cond evt="end" delay="0">
                                              <p:tn val="143"/>
                                            </p:cond>
                                          </p:stCondLst>
                                        </p:cTn>
                                        <p:tgtEl>
                                          <p:spTgt spid="266"/>
                                        </p:tgtEl>
                                        <p:attrNameLst>
                                          <p:attrName>style.visibility</p:attrName>
                                        </p:attrNameLst>
                                      </p:cBhvr>
                                      <p:to>
                                        <p:strVal val="hidden"/>
                                      </p:to>
                                    </p:set>
                                  </p:subTnLst>
                                </p:cTn>
                              </p:par>
                            </p:childTnLst>
                          </p:cTn>
                        </p:par>
                      </p:childTnLst>
                    </p:cTn>
                  </p:par>
                </p:childTnLst>
              </p:cTn>
              <p:nextCondLst>
                <p:cond evt="onClick" delay="0">
                  <p:tgtEl>
                    <p:spTgt spid="266"/>
                  </p:tgtEl>
                </p:cond>
              </p:nextCondLst>
            </p:seq>
            <p:seq concurrent="1" nextAc="seek">
              <p:cTn id="146" restart="whenNotActive" fill="hold" evtFilter="cancelBubble" nodeType="interactiveSeq">
                <p:stCondLst>
                  <p:cond evt="onClick" delay="0">
                    <p:tgtEl>
                      <p:spTgt spid="267"/>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267"/>
                                        </p:tgtEl>
                                      </p:cBhvr>
                                    </p:animEffect>
                                    <p:set>
                                      <p:cBhvr>
                                        <p:cTn id="151" dur="1" fill="hold">
                                          <p:stCondLst>
                                            <p:cond delay="499"/>
                                          </p:stCondLst>
                                        </p:cTn>
                                        <p:tgtEl>
                                          <p:spTgt spid="267"/>
                                        </p:tgtEl>
                                        <p:attrNameLst>
                                          <p:attrName>style.visibility</p:attrName>
                                        </p:attrNameLst>
                                      </p:cBhvr>
                                      <p:to>
                                        <p:strVal val="hidden"/>
                                      </p:to>
                                    </p:set>
                                  </p:childTnLst>
                                  <p:subTnLst>
                                    <p:set>
                                      <p:cBhvr override="childStyle">
                                        <p:cTn dur="1" fill="hold" display="0" masterRel="sameClick" afterEffect="1">
                                          <p:stCondLst>
                                            <p:cond evt="end" delay="0">
                                              <p:tn val="149"/>
                                            </p:cond>
                                          </p:stCondLst>
                                        </p:cTn>
                                        <p:tgtEl>
                                          <p:spTgt spid="267"/>
                                        </p:tgtEl>
                                        <p:attrNameLst>
                                          <p:attrName>style.visibility</p:attrName>
                                        </p:attrNameLst>
                                      </p:cBhvr>
                                      <p:to>
                                        <p:strVal val="hidden"/>
                                      </p:to>
                                    </p:set>
                                  </p:subTnLst>
                                </p:cTn>
                              </p:par>
                            </p:childTnLst>
                          </p:cTn>
                        </p:par>
                      </p:childTnLst>
                    </p:cTn>
                  </p:par>
                </p:childTnLst>
              </p:cTn>
              <p:nextCondLst>
                <p:cond evt="onClick" delay="0">
                  <p:tgtEl>
                    <p:spTgt spid="267"/>
                  </p:tgtEl>
                </p:cond>
              </p:nextCondLst>
            </p:seq>
            <p:seq concurrent="1" nextAc="seek">
              <p:cTn id="152" restart="whenNotActive" fill="hold" evtFilter="cancelBubble" nodeType="interactiveSeq">
                <p:stCondLst>
                  <p:cond evt="onClick" delay="0">
                    <p:tgtEl>
                      <p:spTgt spid="268"/>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268"/>
                                        </p:tgtEl>
                                      </p:cBhvr>
                                    </p:animEffect>
                                    <p:set>
                                      <p:cBhvr>
                                        <p:cTn id="157" dur="1" fill="hold">
                                          <p:stCondLst>
                                            <p:cond delay="499"/>
                                          </p:stCondLst>
                                        </p:cTn>
                                        <p:tgtEl>
                                          <p:spTgt spid="268"/>
                                        </p:tgtEl>
                                        <p:attrNameLst>
                                          <p:attrName>style.visibility</p:attrName>
                                        </p:attrNameLst>
                                      </p:cBhvr>
                                      <p:to>
                                        <p:strVal val="hidden"/>
                                      </p:to>
                                    </p:set>
                                  </p:childTnLst>
                                  <p:subTnLst>
                                    <p:set>
                                      <p:cBhvr override="childStyle">
                                        <p:cTn dur="1" fill="hold" display="0" masterRel="sameClick" afterEffect="1">
                                          <p:stCondLst>
                                            <p:cond evt="end" delay="0">
                                              <p:tn val="155"/>
                                            </p:cond>
                                          </p:stCondLst>
                                        </p:cTn>
                                        <p:tgtEl>
                                          <p:spTgt spid="268"/>
                                        </p:tgtEl>
                                        <p:attrNameLst>
                                          <p:attrName>style.visibility</p:attrName>
                                        </p:attrNameLst>
                                      </p:cBhvr>
                                      <p:to>
                                        <p:strVal val="hidden"/>
                                      </p:to>
                                    </p:set>
                                  </p:subTnLst>
                                </p:cTn>
                              </p:par>
                            </p:childTnLst>
                          </p:cTn>
                        </p:par>
                      </p:childTnLst>
                    </p:cTn>
                  </p:par>
                </p:childTnLst>
              </p:cTn>
              <p:nextCondLst>
                <p:cond evt="onClick" delay="0">
                  <p:tgtEl>
                    <p:spTgt spid="268"/>
                  </p:tgtEl>
                </p:cond>
              </p:nextCondLst>
            </p:seq>
            <p:seq concurrent="1" nextAc="seek">
              <p:cTn id="158" restart="whenNotActive" fill="hold" evtFilter="cancelBubble" nodeType="interactiveSeq">
                <p:stCondLst>
                  <p:cond evt="onClick" delay="0">
                    <p:tgtEl>
                      <p:spTgt spid="269"/>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269"/>
                                        </p:tgtEl>
                                      </p:cBhvr>
                                    </p:animEffect>
                                    <p:set>
                                      <p:cBhvr>
                                        <p:cTn id="163" dur="1" fill="hold">
                                          <p:stCondLst>
                                            <p:cond delay="499"/>
                                          </p:stCondLst>
                                        </p:cTn>
                                        <p:tgtEl>
                                          <p:spTgt spid="269"/>
                                        </p:tgtEl>
                                        <p:attrNameLst>
                                          <p:attrName>style.visibility</p:attrName>
                                        </p:attrNameLst>
                                      </p:cBhvr>
                                      <p:to>
                                        <p:strVal val="hidden"/>
                                      </p:to>
                                    </p:set>
                                  </p:childTnLst>
                                  <p:subTnLst>
                                    <p:set>
                                      <p:cBhvr override="childStyle">
                                        <p:cTn dur="1" fill="hold" display="0" masterRel="sameClick" afterEffect="1">
                                          <p:stCondLst>
                                            <p:cond evt="end" delay="0">
                                              <p:tn val="161"/>
                                            </p:cond>
                                          </p:stCondLst>
                                        </p:cTn>
                                        <p:tgtEl>
                                          <p:spTgt spid="269"/>
                                        </p:tgtEl>
                                        <p:attrNameLst>
                                          <p:attrName>style.visibility</p:attrName>
                                        </p:attrNameLst>
                                      </p:cBhvr>
                                      <p:to>
                                        <p:strVal val="hidden"/>
                                      </p:to>
                                    </p:set>
                                  </p:subTnLst>
                                </p:cTn>
                              </p:par>
                            </p:childTnLst>
                          </p:cTn>
                        </p:par>
                      </p:childTnLst>
                    </p:cTn>
                  </p:par>
                </p:childTnLst>
              </p:cTn>
              <p:nextCondLst>
                <p:cond evt="onClick" delay="0">
                  <p:tgtEl>
                    <p:spTgt spid="269"/>
                  </p:tgtEl>
                </p:cond>
              </p:nextCondLst>
            </p:seq>
            <p:seq concurrent="1" nextAc="seek">
              <p:cTn id="164" restart="whenNotActive" fill="hold" evtFilter="cancelBubble" nodeType="interactiveSeq">
                <p:stCondLst>
                  <p:cond evt="onClick" delay="0">
                    <p:tgtEl>
                      <p:spTgt spid="270"/>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270"/>
                                        </p:tgtEl>
                                      </p:cBhvr>
                                    </p:animEffect>
                                    <p:set>
                                      <p:cBhvr>
                                        <p:cTn id="169" dur="1" fill="hold">
                                          <p:stCondLst>
                                            <p:cond delay="499"/>
                                          </p:stCondLst>
                                        </p:cTn>
                                        <p:tgtEl>
                                          <p:spTgt spid="270"/>
                                        </p:tgtEl>
                                        <p:attrNameLst>
                                          <p:attrName>style.visibility</p:attrName>
                                        </p:attrNameLst>
                                      </p:cBhvr>
                                      <p:to>
                                        <p:strVal val="hidden"/>
                                      </p:to>
                                    </p:set>
                                  </p:childTnLst>
                                  <p:subTnLst>
                                    <p:set>
                                      <p:cBhvr override="childStyle">
                                        <p:cTn dur="1" fill="hold" display="0" masterRel="sameClick" afterEffect="1">
                                          <p:stCondLst>
                                            <p:cond evt="end" delay="0">
                                              <p:tn val="167"/>
                                            </p:cond>
                                          </p:stCondLst>
                                        </p:cTn>
                                        <p:tgtEl>
                                          <p:spTgt spid="270"/>
                                        </p:tgtEl>
                                        <p:attrNameLst>
                                          <p:attrName>style.visibility</p:attrName>
                                        </p:attrNameLst>
                                      </p:cBhvr>
                                      <p:to>
                                        <p:strVal val="hidden"/>
                                      </p:to>
                                    </p:set>
                                  </p:subTnLst>
                                </p:cTn>
                              </p:par>
                            </p:childTnLst>
                          </p:cTn>
                        </p:par>
                      </p:childTnLst>
                    </p:cTn>
                  </p:par>
                </p:childTnLst>
              </p:cTn>
              <p:nextCondLst>
                <p:cond evt="onClick" delay="0">
                  <p:tgtEl>
                    <p:spTgt spid="270"/>
                  </p:tgtEl>
                </p:cond>
              </p:nextCondLst>
            </p:seq>
            <p:seq concurrent="1" nextAc="seek">
              <p:cTn id="170" restart="whenNotActive" fill="hold" evtFilter="cancelBubble" nodeType="interactiveSeq">
                <p:stCondLst>
                  <p:cond evt="onClick" delay="0">
                    <p:tgtEl>
                      <p:spTgt spid="271"/>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271"/>
                                        </p:tgtEl>
                                      </p:cBhvr>
                                    </p:animEffect>
                                    <p:set>
                                      <p:cBhvr>
                                        <p:cTn id="175" dur="1" fill="hold">
                                          <p:stCondLst>
                                            <p:cond delay="499"/>
                                          </p:stCondLst>
                                        </p:cTn>
                                        <p:tgtEl>
                                          <p:spTgt spid="271"/>
                                        </p:tgtEl>
                                        <p:attrNameLst>
                                          <p:attrName>style.visibility</p:attrName>
                                        </p:attrNameLst>
                                      </p:cBhvr>
                                      <p:to>
                                        <p:strVal val="hidden"/>
                                      </p:to>
                                    </p:set>
                                  </p:childTnLst>
                                  <p:subTnLst>
                                    <p:set>
                                      <p:cBhvr override="childStyle">
                                        <p:cTn dur="1" fill="hold" display="0" masterRel="sameClick" afterEffect="1">
                                          <p:stCondLst>
                                            <p:cond evt="end" delay="0">
                                              <p:tn val="173"/>
                                            </p:cond>
                                          </p:stCondLst>
                                        </p:cTn>
                                        <p:tgtEl>
                                          <p:spTgt spid="271"/>
                                        </p:tgtEl>
                                        <p:attrNameLst>
                                          <p:attrName>style.visibility</p:attrName>
                                        </p:attrNameLst>
                                      </p:cBhvr>
                                      <p:to>
                                        <p:strVal val="hidden"/>
                                      </p:to>
                                    </p:set>
                                  </p:subTnLst>
                                </p:cTn>
                              </p:par>
                            </p:childTnLst>
                          </p:cTn>
                        </p:par>
                      </p:childTnLst>
                    </p:cTn>
                  </p:par>
                </p:childTnLst>
              </p:cTn>
              <p:nextCondLst>
                <p:cond evt="onClick" delay="0">
                  <p:tgtEl>
                    <p:spTgt spid="271"/>
                  </p:tgtEl>
                </p:cond>
              </p:nextCondLst>
            </p:seq>
            <p:seq concurrent="1" nextAc="seek">
              <p:cTn id="176" restart="whenNotActive" fill="hold" evtFilter="cancelBubble" nodeType="interactiveSeq">
                <p:stCondLst>
                  <p:cond evt="onClick" delay="0">
                    <p:tgtEl>
                      <p:spTgt spid="272"/>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272"/>
                                        </p:tgtEl>
                                      </p:cBhvr>
                                    </p:animEffect>
                                    <p:set>
                                      <p:cBhvr>
                                        <p:cTn id="181" dur="1" fill="hold">
                                          <p:stCondLst>
                                            <p:cond delay="499"/>
                                          </p:stCondLst>
                                        </p:cTn>
                                        <p:tgtEl>
                                          <p:spTgt spid="272"/>
                                        </p:tgtEl>
                                        <p:attrNameLst>
                                          <p:attrName>style.visibility</p:attrName>
                                        </p:attrNameLst>
                                      </p:cBhvr>
                                      <p:to>
                                        <p:strVal val="hidden"/>
                                      </p:to>
                                    </p:set>
                                  </p:childTnLst>
                                  <p:subTnLst>
                                    <p:set>
                                      <p:cBhvr override="childStyle">
                                        <p:cTn dur="1" fill="hold" display="0" masterRel="sameClick" afterEffect="1">
                                          <p:stCondLst>
                                            <p:cond evt="end" delay="0">
                                              <p:tn val="179"/>
                                            </p:cond>
                                          </p:stCondLst>
                                        </p:cTn>
                                        <p:tgtEl>
                                          <p:spTgt spid="272"/>
                                        </p:tgtEl>
                                        <p:attrNameLst>
                                          <p:attrName>style.visibility</p:attrName>
                                        </p:attrNameLst>
                                      </p:cBhvr>
                                      <p:to>
                                        <p:strVal val="hidden"/>
                                      </p:to>
                                    </p:set>
                                  </p:subTnLst>
                                </p:cTn>
                              </p:par>
                            </p:childTnLst>
                          </p:cTn>
                        </p:par>
                      </p:childTnLst>
                    </p:cTn>
                  </p:par>
                </p:childTnLst>
              </p:cTn>
              <p:nextCondLst>
                <p:cond evt="onClick" delay="0">
                  <p:tgtEl>
                    <p:spTgt spid="272"/>
                  </p:tgtEl>
                </p:cond>
              </p:nextCondLst>
            </p:seq>
          </p:childTnLst>
        </p:cTn>
      </p:par>
    </p:tnLst>
    <p:bldLst>
      <p:bldP spid="243" grpId="0"/>
      <p:bldP spid="244" grpId="0"/>
      <p:bldP spid="245" grpId="0"/>
      <p:bldP spid="246" grpId="0"/>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68" grpId="0"/>
      <p:bldP spid="269" grpId="0"/>
      <p:bldP spid="270" grpId="0"/>
      <p:bldP spid="271" grpId="0"/>
      <p:bldP spid="27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 Ensuring patients have access to this form of harm reduction reduces transmission of infectious diseases</a:t>
            </a:r>
            <a:endParaRPr dirty="0"/>
          </a:p>
        </p:txBody>
      </p:sp>
      <p:sp>
        <p:nvSpPr>
          <p:cNvPr id="368" name="Google Shape;368;p3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Harm Reduction · </a:t>
            </a:r>
            <a:r>
              <a:rPr lang="en" sz="2800" dirty="0">
                <a:solidFill>
                  <a:srgbClr val="FFC319"/>
                </a:solidFill>
              </a:rPr>
              <a:t>$600</a:t>
            </a:r>
            <a:endParaRPr sz="2800" dirty="0">
              <a:solidFill>
                <a:srgbClr val="FFC319"/>
              </a:solidFill>
            </a:endParaRPr>
          </a:p>
        </p:txBody>
      </p:sp>
    </p:spTree>
    <p:extLst>
      <p:ext uri="{BB962C8B-B14F-4D97-AF65-F5344CB8AC3E}">
        <p14:creationId xmlns:p14="http://schemas.microsoft.com/office/powerpoint/2010/main" val="3469793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t>Syringe service programs (SSPs) distribute sterile syringes, safer drug use supplies, and education to people who inject drugs. </a:t>
            </a:r>
            <a:br>
              <a:rPr lang="en-US" sz="2400" dirty="0"/>
            </a:br>
            <a:r>
              <a:rPr lang="en-US" sz="2400" dirty="0"/>
              <a:t>These harm reduction programs reduce HIV and HCV infection rates </a:t>
            </a:r>
            <a:r>
              <a:rPr lang="en-US" sz="2400" dirty="0">
                <a:hlinkClick r:id="rId2"/>
              </a:rPr>
              <a:t>by about 50%.</a:t>
            </a:r>
            <a:endParaRPr lang="en-US" sz="2400" dirty="0"/>
          </a:p>
        </p:txBody>
      </p:sp>
      <p:sp>
        <p:nvSpPr>
          <p:cNvPr id="3" name="Text Placeholder 2"/>
          <p:cNvSpPr>
            <a:spLocks noGrp="1"/>
          </p:cNvSpPr>
          <p:nvPr>
            <p:ph type="subTitle" idx="1"/>
          </p:nvPr>
        </p:nvSpPr>
        <p:spPr/>
        <p:txBody>
          <a:bodyPr/>
          <a:lstStyle/>
          <a:p>
            <a:r>
              <a:rPr lang="en-US" sz="2800" dirty="0"/>
              <a:t>What are sterile syringes</a:t>
            </a:r>
          </a:p>
        </p:txBody>
      </p:sp>
      <p:sp>
        <p:nvSpPr>
          <p:cNvPr id="4" name="Rectangle 3"/>
          <p:cNvSpPr/>
          <p:nvPr/>
        </p:nvSpPr>
        <p:spPr>
          <a:xfrm>
            <a:off x="1322962" y="4673961"/>
            <a:ext cx="6926093" cy="253916"/>
          </a:xfrm>
          <a:prstGeom prst="rect">
            <a:avLst/>
          </a:prstGeom>
        </p:spPr>
        <p:txBody>
          <a:bodyPr wrap="square">
            <a:spAutoFit/>
          </a:bodyPr>
          <a:lstStyle/>
          <a:p>
            <a:r>
              <a:rPr lang="en-US" sz="1050" dirty="0">
                <a:solidFill>
                  <a:schemeClr val="bg1"/>
                </a:solidFill>
              </a:rPr>
              <a:t>Available at: </a:t>
            </a:r>
            <a:r>
              <a:rPr lang="en-US" sz="1050" dirty="0">
                <a:solidFill>
                  <a:schemeClr val="bg1"/>
                </a:solidFill>
                <a:hlinkClick r:id="rId2"/>
              </a:rPr>
              <a:t>https://www.cdc.gov/ssp/syringe-services-programs-factsheet.html</a:t>
            </a:r>
            <a:r>
              <a:rPr lang="en-US" sz="1050" dirty="0">
                <a:solidFill>
                  <a:schemeClr val="bg1"/>
                </a:solidFill>
              </a:rPr>
              <a:t>.  Accessed October 22, 2022.</a:t>
            </a:r>
          </a:p>
        </p:txBody>
      </p:sp>
    </p:spTree>
    <p:extLst>
      <p:ext uri="{BB962C8B-B14F-4D97-AF65-F5344CB8AC3E}">
        <p14:creationId xmlns:p14="http://schemas.microsoft.com/office/powerpoint/2010/main" val="29272101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Addressing this when you see it contributes to reducing harms.</a:t>
            </a:r>
            <a:endParaRPr dirty="0"/>
          </a:p>
        </p:txBody>
      </p:sp>
      <p:sp>
        <p:nvSpPr>
          <p:cNvPr id="386" name="Google Shape;386;p3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800" dirty="0"/>
              <a:t>H</a:t>
            </a:r>
            <a:r>
              <a:rPr lang="en" sz="2800" dirty="0"/>
              <a:t>arm reduction · </a:t>
            </a:r>
            <a:r>
              <a:rPr lang="en" sz="2800" dirty="0">
                <a:solidFill>
                  <a:srgbClr val="FFC319"/>
                </a:solidFill>
              </a:rPr>
              <a:t>$800</a:t>
            </a:r>
            <a:endParaRPr sz="2800" dirty="0">
              <a:solidFill>
                <a:srgbClr val="FFC319"/>
              </a:solidFill>
            </a:endParaRPr>
          </a:p>
        </p:txBody>
      </p:sp>
    </p:spTree>
    <p:extLst>
      <p:ext uri="{BB962C8B-B14F-4D97-AF65-F5344CB8AC3E}">
        <p14:creationId xmlns:p14="http://schemas.microsoft.com/office/powerpoint/2010/main" val="2279245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075" y="1084625"/>
            <a:ext cx="7081800" cy="3188100"/>
          </a:xfrm>
        </p:spPr>
        <p:txBody>
          <a:bodyPr/>
          <a:lstStyle/>
          <a:p>
            <a:pPr algn="l"/>
            <a:r>
              <a:rPr lang="en-US" sz="2400" dirty="0"/>
              <a:t>Often based on myth, prejudice, or superstition associated with a specific group of people, usually  considered “undesirable” in society</a:t>
            </a:r>
            <a:br>
              <a:rPr lang="en-US" sz="2400" dirty="0"/>
            </a:br>
            <a:r>
              <a:rPr lang="en-US" sz="2400" dirty="0"/>
              <a:t>The mental impact of stigma can worsen depression/anxiety.</a:t>
            </a:r>
            <a:br>
              <a:rPr lang="en-US" sz="2400" dirty="0"/>
            </a:br>
            <a:r>
              <a:rPr lang="en-US" sz="2400" dirty="0"/>
              <a:t>Has a greater impact on negative quality of life than other social determinants of health</a:t>
            </a:r>
          </a:p>
        </p:txBody>
      </p:sp>
      <p:sp>
        <p:nvSpPr>
          <p:cNvPr id="3" name="Text Placeholder 2"/>
          <p:cNvSpPr>
            <a:spLocks noGrp="1"/>
          </p:cNvSpPr>
          <p:nvPr>
            <p:ph type="subTitle" idx="1"/>
          </p:nvPr>
        </p:nvSpPr>
        <p:spPr>
          <a:xfrm>
            <a:off x="1032075" y="640325"/>
            <a:ext cx="7079700" cy="444300"/>
          </a:xfrm>
        </p:spPr>
        <p:txBody>
          <a:bodyPr/>
          <a:lstStyle/>
          <a:p>
            <a:r>
              <a:rPr lang="en-US" sz="2800" dirty="0"/>
              <a:t>What is stigma?</a:t>
            </a:r>
          </a:p>
        </p:txBody>
      </p:sp>
      <p:sp>
        <p:nvSpPr>
          <p:cNvPr id="5" name="Rectangle 4"/>
          <p:cNvSpPr/>
          <p:nvPr/>
        </p:nvSpPr>
        <p:spPr>
          <a:xfrm>
            <a:off x="153760" y="4663218"/>
            <a:ext cx="8836429" cy="369332"/>
          </a:xfrm>
          <a:prstGeom prst="rect">
            <a:avLst/>
          </a:prstGeom>
        </p:spPr>
        <p:txBody>
          <a:bodyPr wrap="square">
            <a:spAutoFit/>
          </a:bodyPr>
          <a:lstStyle/>
          <a:p>
            <a:r>
              <a:rPr lang="en-US" sz="900" kern="1200" dirty="0">
                <a:solidFill>
                  <a:schemeClr val="bg1"/>
                </a:solidFill>
                <a:latin typeface="Della Respira" panose="020B0604020202020204" charset="0"/>
              </a:rPr>
              <a:t>1. Villa L. Shaming the Sick: Addiction and Stigma, American Addiction Centers. Available at: https://drugabuse.com/addiction/stigma/. Accessed Oct 26, 2021</a:t>
            </a:r>
            <a:r>
              <a:rPr lang="en-US" sz="900" dirty="0">
                <a:solidFill>
                  <a:schemeClr val="bg1"/>
                </a:solidFill>
                <a:latin typeface="Della Respira" panose="020B0604020202020204" charset="0"/>
                <a:cs typeface="Calibri"/>
              </a:rPr>
              <a:t> </a:t>
            </a:r>
            <a:r>
              <a:rPr lang="en-US" sz="900" kern="1200" dirty="0">
                <a:solidFill>
                  <a:schemeClr val="bg1"/>
                </a:solidFill>
                <a:latin typeface="Della Respira" panose="020B0604020202020204" charset="0"/>
              </a:rPr>
              <a:t>2. </a:t>
            </a:r>
            <a:r>
              <a:rPr lang="en-US" sz="900" kern="1200" dirty="0" err="1">
                <a:solidFill>
                  <a:schemeClr val="bg1"/>
                </a:solidFill>
                <a:latin typeface="Della Respira" panose="020B0604020202020204" charset="0"/>
              </a:rPr>
              <a:t>Kulesza</a:t>
            </a:r>
            <a:r>
              <a:rPr lang="en-US" sz="900" kern="1200" dirty="0">
                <a:solidFill>
                  <a:schemeClr val="bg1"/>
                </a:solidFill>
                <a:latin typeface="Della Respira" panose="020B0604020202020204" charset="0"/>
              </a:rPr>
              <a:t> M, et al. Stigma among individuals with substance use disorders: Does it predict substance use, and does it diminish with treatment? </a:t>
            </a:r>
            <a:r>
              <a:rPr lang="en-US" sz="900" i="1" kern="1200" dirty="0">
                <a:solidFill>
                  <a:schemeClr val="bg1"/>
                </a:solidFill>
                <a:latin typeface="Della Respira" panose="020B0604020202020204" charset="0"/>
              </a:rPr>
              <a:t>J Addict </a:t>
            </a:r>
            <a:r>
              <a:rPr lang="en-US" sz="900" i="1" kern="1200" dirty="0" err="1">
                <a:solidFill>
                  <a:schemeClr val="bg1"/>
                </a:solidFill>
                <a:latin typeface="Della Respira" panose="020B0604020202020204" charset="0"/>
              </a:rPr>
              <a:t>BehavTher</a:t>
            </a:r>
            <a:r>
              <a:rPr lang="en-US" sz="900" i="1" kern="1200" dirty="0">
                <a:solidFill>
                  <a:schemeClr val="bg1"/>
                </a:solidFill>
                <a:latin typeface="Della Respira" panose="020B0604020202020204" charset="0"/>
              </a:rPr>
              <a:t> </a:t>
            </a:r>
            <a:r>
              <a:rPr lang="en-US" sz="900" i="1" kern="1200" dirty="0" err="1">
                <a:solidFill>
                  <a:schemeClr val="bg1"/>
                </a:solidFill>
                <a:latin typeface="Della Respira" panose="020B0604020202020204" charset="0"/>
              </a:rPr>
              <a:t>Rehabil</a:t>
            </a:r>
            <a:r>
              <a:rPr lang="en-US" sz="900" kern="1200" dirty="0">
                <a:solidFill>
                  <a:schemeClr val="bg1"/>
                </a:solidFill>
                <a:latin typeface="Della Respira" panose="020B0604020202020204" charset="0"/>
              </a:rPr>
              <a:t>. 2014;3(1):1000115.</a:t>
            </a:r>
          </a:p>
        </p:txBody>
      </p:sp>
    </p:spTree>
    <p:extLst>
      <p:ext uri="{BB962C8B-B14F-4D97-AF65-F5344CB8AC3E}">
        <p14:creationId xmlns:p14="http://schemas.microsoft.com/office/powerpoint/2010/main" val="371758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 This is prescribed to decrease the transmission of HIV in patients with injection drug use.</a:t>
            </a:r>
            <a:endParaRPr dirty="0"/>
          </a:p>
        </p:txBody>
      </p:sp>
      <p:sp>
        <p:nvSpPr>
          <p:cNvPr id="392" name="Google Shape;392;p3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800" dirty="0"/>
              <a:t>H</a:t>
            </a:r>
            <a:r>
              <a:rPr lang="en" sz="2800" dirty="0"/>
              <a:t>arm reduction · </a:t>
            </a:r>
            <a:r>
              <a:rPr lang="en" sz="2800" dirty="0">
                <a:solidFill>
                  <a:srgbClr val="FFC319"/>
                </a:solidFill>
              </a:rPr>
              <a:t>$1000</a:t>
            </a:r>
            <a:endParaRPr sz="2800" dirty="0">
              <a:solidFill>
                <a:srgbClr val="FFC319"/>
              </a:solidFill>
            </a:endParaRPr>
          </a:p>
        </p:txBody>
      </p:sp>
    </p:spTree>
    <p:extLst>
      <p:ext uri="{BB962C8B-B14F-4D97-AF65-F5344CB8AC3E}">
        <p14:creationId xmlns:p14="http://schemas.microsoft.com/office/powerpoint/2010/main" val="3293578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dirty="0"/>
              <a:t>Pre-exposure prophylaxis (or </a:t>
            </a:r>
            <a:r>
              <a:rPr lang="en-US" sz="2800" dirty="0" err="1"/>
              <a:t>PrEP</a:t>
            </a:r>
            <a:r>
              <a:rPr lang="en-US" sz="2800" dirty="0"/>
              <a:t>) is taken to prevent getting HIV. </a:t>
            </a:r>
            <a:br>
              <a:rPr lang="en-US" sz="2800" dirty="0"/>
            </a:br>
            <a:r>
              <a:rPr lang="en-US" sz="2800" dirty="0" err="1"/>
              <a:t>Emtricitabine</a:t>
            </a:r>
            <a:r>
              <a:rPr lang="en-US" sz="2800" dirty="0"/>
              <a:t>/</a:t>
            </a:r>
            <a:r>
              <a:rPr lang="en-US" sz="2800" dirty="0" err="1"/>
              <a:t>Tenofovir</a:t>
            </a:r>
            <a:r>
              <a:rPr lang="en-US" sz="2800" dirty="0"/>
              <a:t/>
            </a:r>
            <a:br>
              <a:rPr lang="en-US" sz="2800" dirty="0"/>
            </a:br>
            <a:r>
              <a:rPr lang="en-US" sz="2800" dirty="0" err="1"/>
              <a:t>PrEP</a:t>
            </a:r>
            <a:r>
              <a:rPr lang="en-US" sz="2800" dirty="0"/>
              <a:t> reduces the risk of getting HIV from injection drug use by at least 74%.</a:t>
            </a:r>
          </a:p>
        </p:txBody>
      </p:sp>
      <p:sp>
        <p:nvSpPr>
          <p:cNvPr id="3" name="Text Placeholder 2"/>
          <p:cNvSpPr>
            <a:spLocks noGrp="1"/>
          </p:cNvSpPr>
          <p:nvPr>
            <p:ph type="subTitle" idx="1"/>
          </p:nvPr>
        </p:nvSpPr>
        <p:spPr/>
        <p:txBody>
          <a:bodyPr/>
          <a:lstStyle/>
          <a:p>
            <a:r>
              <a:rPr lang="en-US" sz="2800" dirty="0"/>
              <a:t>What is PREP (pre-exposure prophylaxis)?</a:t>
            </a:r>
          </a:p>
          <a:p>
            <a:endParaRPr lang="en-US" dirty="0"/>
          </a:p>
        </p:txBody>
      </p:sp>
      <p:sp>
        <p:nvSpPr>
          <p:cNvPr id="4" name="Rectangle 3"/>
          <p:cNvSpPr/>
          <p:nvPr/>
        </p:nvSpPr>
        <p:spPr>
          <a:xfrm>
            <a:off x="2219111" y="4649607"/>
            <a:ext cx="4570482" cy="230832"/>
          </a:xfrm>
          <a:prstGeom prst="rect">
            <a:avLst/>
          </a:prstGeom>
        </p:spPr>
        <p:txBody>
          <a:bodyPr wrap="none">
            <a:spAutoFit/>
          </a:bodyPr>
          <a:lstStyle/>
          <a:p>
            <a:r>
              <a:rPr lang="en-US" sz="900" dirty="0">
                <a:solidFill>
                  <a:schemeClr val="bg1"/>
                </a:solidFill>
              </a:rPr>
              <a:t>Available at: </a:t>
            </a:r>
            <a:r>
              <a:rPr lang="en-US" sz="900" dirty="0">
                <a:solidFill>
                  <a:schemeClr val="bg1"/>
                </a:solidFill>
                <a:hlinkClick r:id="rId2"/>
              </a:rPr>
              <a:t>https://www.cdc.gov/hiv/risk/prep/index.html</a:t>
            </a:r>
            <a:r>
              <a:rPr lang="en-US" sz="900" dirty="0">
                <a:solidFill>
                  <a:schemeClr val="bg1"/>
                </a:solidFill>
              </a:rPr>
              <a:t>. Accessed October 23, 2022</a:t>
            </a:r>
          </a:p>
        </p:txBody>
      </p:sp>
    </p:spTree>
    <p:extLst>
      <p:ext uri="{BB962C8B-B14F-4D97-AF65-F5344CB8AC3E}">
        <p14:creationId xmlns:p14="http://schemas.microsoft.com/office/powerpoint/2010/main" val="383693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 This observer-rated assessment tool is used to quantify the degree of opioid withdrawal.</a:t>
            </a:r>
          </a:p>
        </p:txBody>
      </p:sp>
      <p:sp>
        <p:nvSpPr>
          <p:cNvPr id="398" name="Google Shape;398;p38"/>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800" dirty="0"/>
              <a:t>W</a:t>
            </a:r>
            <a:r>
              <a:rPr lang="en" sz="2800" dirty="0"/>
              <a:t>ithdrawal - </a:t>
            </a:r>
            <a:r>
              <a:rPr lang="en" sz="2800" dirty="0">
                <a:solidFill>
                  <a:srgbClr val="FFC319"/>
                </a:solidFill>
              </a:rPr>
              <a:t>$200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F41A2-16DD-054D-99EB-1C0BC81DF52A}"/>
              </a:ext>
            </a:extLst>
          </p:cNvPr>
          <p:cNvSpPr>
            <a:spLocks noGrp="1"/>
          </p:cNvSpPr>
          <p:nvPr>
            <p:ph type="title"/>
          </p:nvPr>
        </p:nvSpPr>
        <p:spPr>
          <a:xfrm>
            <a:off x="903310" y="1207735"/>
            <a:ext cx="7081800" cy="3188100"/>
          </a:xfrm>
        </p:spPr>
        <p:txBody>
          <a:bodyPr/>
          <a:lstStyle/>
          <a:p>
            <a:pPr algn="l"/>
            <a:r>
              <a:rPr lang="en-US" sz="2400" dirty="0"/>
              <a:t>The Clinical Opiate Withdrawal Scale (COWS) is a validated, 11 item clinician administered scale used to rate opioid withdrawal symptoms. The total score can help clinicians determine stage and severity of withdrawal at that point in time.  </a:t>
            </a:r>
          </a:p>
        </p:txBody>
      </p:sp>
      <p:sp>
        <p:nvSpPr>
          <p:cNvPr id="3" name="Subtitle 2">
            <a:extLst>
              <a:ext uri="{FF2B5EF4-FFF2-40B4-BE49-F238E27FC236}">
                <a16:creationId xmlns:a16="http://schemas.microsoft.com/office/drawing/2014/main" id="{7CE0E300-2268-9E43-B68D-E6149DB848B4}"/>
              </a:ext>
            </a:extLst>
          </p:cNvPr>
          <p:cNvSpPr>
            <a:spLocks noGrp="1"/>
          </p:cNvSpPr>
          <p:nvPr>
            <p:ph type="subTitle" idx="1"/>
          </p:nvPr>
        </p:nvSpPr>
        <p:spPr/>
        <p:txBody>
          <a:bodyPr/>
          <a:lstStyle/>
          <a:p>
            <a:r>
              <a:rPr lang="en-US" sz="2800" dirty="0"/>
              <a:t>What is the Clinical Opiate Withdrawal Scale (COWS)?  </a:t>
            </a:r>
          </a:p>
          <a:p>
            <a:endParaRPr lang="en-US" dirty="0"/>
          </a:p>
        </p:txBody>
      </p:sp>
      <p:sp>
        <p:nvSpPr>
          <p:cNvPr id="4" name="TextBox 3">
            <a:extLst>
              <a:ext uri="{FF2B5EF4-FFF2-40B4-BE49-F238E27FC236}">
                <a16:creationId xmlns:a16="http://schemas.microsoft.com/office/drawing/2014/main" id="{70F022C5-189F-254E-93CC-FDCCC262A8FF}"/>
              </a:ext>
            </a:extLst>
          </p:cNvPr>
          <p:cNvSpPr txBox="1"/>
          <p:nvPr/>
        </p:nvSpPr>
        <p:spPr>
          <a:xfrm>
            <a:off x="6083929" y="4272725"/>
            <a:ext cx="2204450" cy="246221"/>
          </a:xfrm>
          <a:prstGeom prst="rect">
            <a:avLst/>
          </a:prstGeom>
          <a:noFill/>
        </p:spPr>
        <p:txBody>
          <a:bodyPr wrap="none" rtlCol="0">
            <a:spAutoFit/>
          </a:bodyPr>
          <a:lstStyle/>
          <a:p>
            <a:r>
              <a:rPr lang="en-US" sz="1000" dirty="0">
                <a:solidFill>
                  <a:schemeClr val="bg1"/>
                </a:solidFill>
              </a:rPr>
              <a:t>J Psychoactive Drugs, 35(2), 253–9</a:t>
            </a:r>
          </a:p>
        </p:txBody>
      </p:sp>
    </p:spTree>
    <p:extLst>
      <p:ext uri="{BB962C8B-B14F-4D97-AF65-F5344CB8AC3E}">
        <p14:creationId xmlns:p14="http://schemas.microsoft.com/office/powerpoint/2010/main" val="38946612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Peak of withdrawal symptoms are usually seen after this amount of time after last administered dose of short-acting opioid.</a:t>
            </a:r>
            <a:endParaRPr dirty="0"/>
          </a:p>
        </p:txBody>
      </p:sp>
      <p:sp>
        <p:nvSpPr>
          <p:cNvPr id="404" name="Google Shape;404;p39"/>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W</a:t>
            </a:r>
            <a:r>
              <a:rPr lang="en" sz="2800" dirty="0"/>
              <a:t>ithdrawal  · </a:t>
            </a:r>
            <a:r>
              <a:rPr lang="en" sz="2800" dirty="0">
                <a:solidFill>
                  <a:srgbClr val="FFC319"/>
                </a:solidFill>
              </a:rPr>
              <a:t>$400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7777-6F77-844C-94BA-CDD90249F064}"/>
              </a:ext>
            </a:extLst>
          </p:cNvPr>
          <p:cNvSpPr>
            <a:spLocks noGrp="1"/>
          </p:cNvSpPr>
          <p:nvPr>
            <p:ph type="title"/>
          </p:nvPr>
        </p:nvSpPr>
        <p:spPr>
          <a:xfrm>
            <a:off x="906822" y="1084625"/>
            <a:ext cx="7343355" cy="3188100"/>
          </a:xfrm>
        </p:spPr>
        <p:txBody>
          <a:bodyPr/>
          <a:lstStyle/>
          <a:p>
            <a:pPr algn="l"/>
            <a:r>
              <a:rPr lang="en-US" sz="2400" dirty="0"/>
              <a:t>Onset of withdrawal symptoms is dependent on half-life of the specific opioid. Withdrawal from short acting opioids is seen at about 12 hours after last dose, peaks at 36-72 hours, and lasts 7-10 days. Onset and duration of withdrawal from long-acting opioids are later and protracted, but symptoms may be less intense.</a:t>
            </a:r>
          </a:p>
        </p:txBody>
      </p:sp>
      <p:sp>
        <p:nvSpPr>
          <p:cNvPr id="3" name="Subtitle 2">
            <a:extLst>
              <a:ext uri="{FF2B5EF4-FFF2-40B4-BE49-F238E27FC236}">
                <a16:creationId xmlns:a16="http://schemas.microsoft.com/office/drawing/2014/main" id="{F4613F83-01E8-1F40-A7C4-8B9A8DE365E6}"/>
              </a:ext>
            </a:extLst>
          </p:cNvPr>
          <p:cNvSpPr>
            <a:spLocks noGrp="1"/>
          </p:cNvSpPr>
          <p:nvPr>
            <p:ph type="subTitle" idx="1"/>
          </p:nvPr>
        </p:nvSpPr>
        <p:spPr/>
        <p:txBody>
          <a:bodyPr/>
          <a:lstStyle/>
          <a:p>
            <a:r>
              <a:rPr lang="en-US" sz="2800" dirty="0"/>
              <a:t>What Is 36-72 hours? </a:t>
            </a:r>
          </a:p>
          <a:p>
            <a:endParaRPr lang="en-US" dirty="0"/>
          </a:p>
        </p:txBody>
      </p:sp>
      <p:sp>
        <p:nvSpPr>
          <p:cNvPr id="4" name="TextBox 3">
            <a:extLst>
              <a:ext uri="{FF2B5EF4-FFF2-40B4-BE49-F238E27FC236}">
                <a16:creationId xmlns:a16="http://schemas.microsoft.com/office/drawing/2014/main" id="{8E646A99-BDBC-8244-8161-6691B2F85384}"/>
              </a:ext>
            </a:extLst>
          </p:cNvPr>
          <p:cNvSpPr txBox="1"/>
          <p:nvPr/>
        </p:nvSpPr>
        <p:spPr>
          <a:xfrm>
            <a:off x="5803293" y="4096934"/>
            <a:ext cx="2315057" cy="400110"/>
          </a:xfrm>
          <a:prstGeom prst="rect">
            <a:avLst/>
          </a:prstGeom>
          <a:noFill/>
        </p:spPr>
        <p:txBody>
          <a:bodyPr wrap="none" rtlCol="0">
            <a:spAutoFit/>
          </a:bodyPr>
          <a:lstStyle/>
          <a:p>
            <a:r>
              <a:rPr lang="en-US" sz="1000" dirty="0">
                <a:solidFill>
                  <a:schemeClr val="bg1"/>
                </a:solidFill>
              </a:rPr>
              <a:t>Am J Addict. 2019 Feb;28(2):55-62.</a:t>
            </a:r>
            <a:r>
              <a:rPr lang="en-US" sz="1000" i="1" dirty="0">
                <a:solidFill>
                  <a:schemeClr val="bg1"/>
                </a:solidFill>
              </a:rPr>
              <a:t> </a:t>
            </a:r>
          </a:p>
          <a:p>
            <a:r>
              <a:rPr lang="en-US" sz="1000" i="1" dirty="0">
                <a:solidFill>
                  <a:schemeClr val="bg1"/>
                </a:solidFill>
              </a:rPr>
              <a:t>Clin Pharm </a:t>
            </a:r>
            <a:r>
              <a:rPr lang="en-US" sz="1000" i="1" dirty="0" err="1">
                <a:solidFill>
                  <a:schemeClr val="bg1"/>
                </a:solidFill>
              </a:rPr>
              <a:t>Ther</a:t>
            </a:r>
            <a:r>
              <a:rPr lang="en-US" sz="1000" dirty="0">
                <a:solidFill>
                  <a:schemeClr val="bg1"/>
                </a:solidFill>
              </a:rPr>
              <a:t>. 2020; 45: 892– 903 </a:t>
            </a:r>
          </a:p>
        </p:txBody>
      </p:sp>
    </p:spTree>
    <p:extLst>
      <p:ext uri="{BB962C8B-B14F-4D97-AF65-F5344CB8AC3E}">
        <p14:creationId xmlns:p14="http://schemas.microsoft.com/office/powerpoint/2010/main" val="4261265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is the preferred term to use in place of the term “addict.”</a:t>
            </a:r>
            <a:r>
              <a:rPr lang="en" dirty="0"/>
              <a:t/>
            </a:r>
            <a:br>
              <a:rPr lang="en" dirty="0"/>
            </a:br>
            <a:endParaRPr dirty="0"/>
          </a:p>
        </p:txBody>
      </p:sp>
      <p:sp>
        <p:nvSpPr>
          <p:cNvPr id="278" name="Google Shape;278;p18"/>
          <p:cNvSpPr txBox="1">
            <a:spLocks noGrp="1"/>
          </p:cNvSpPr>
          <p:nvPr>
            <p:ph type="subTitle" idx="1"/>
          </p:nvPr>
        </p:nvSpPr>
        <p:spPr>
          <a:prstGeom prst="rect">
            <a:avLst/>
          </a:prstGeom>
        </p:spPr>
        <p:txBody>
          <a:bodyPr spcFirstLastPara="1" wrap="square" lIns="0" tIns="0" rIns="0" bIns="0" anchor="t" anchorCtr="0">
            <a:noAutofit/>
          </a:bodyPr>
          <a:lstStyle/>
          <a:p>
            <a:pPr marL="0" indent="0"/>
            <a:r>
              <a:rPr lang="en-US" sz="2800" dirty="0"/>
              <a:t>Stigma </a:t>
            </a:r>
            <a:r>
              <a:rPr lang="en" sz="2800" dirty="0"/>
              <a:t>· </a:t>
            </a:r>
            <a:r>
              <a:rPr lang="en" sz="2800" dirty="0">
                <a:solidFill>
                  <a:srgbClr val="FFC319"/>
                </a:solidFill>
              </a:rPr>
              <a:t>$200</a:t>
            </a:r>
            <a:endParaRPr sz="2800" dirty="0">
              <a:solidFill>
                <a:srgbClr val="FFC31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fill="hold"/>
                                        <p:tgtEl>
                                          <p:spTgt spid="277"/>
                                        </p:tgtEl>
                                        <p:attrNameLst>
                                          <p:attrName>ppt_x</p:attrName>
                                        </p:attrNameLst>
                                      </p:cBhvr>
                                      <p:tavLst>
                                        <p:tav tm="0">
                                          <p:val>
                                            <p:strVal val="#ppt_x"/>
                                          </p:val>
                                        </p:tav>
                                        <p:tav tm="100000">
                                          <p:val>
                                            <p:strVal val="#ppt_x"/>
                                          </p:val>
                                        </p:tav>
                                      </p:tavLst>
                                    </p:anim>
                                    <p:anim calcmode="lin" valueType="num">
                                      <p:cBhvr additive="base">
                                        <p:cTn id="8"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   This atypical antipsychotic can be used for agitation, nausea and sleep in a patient with opioid use disorder. </a:t>
            </a:r>
            <a:endParaRPr dirty="0"/>
          </a:p>
        </p:txBody>
      </p:sp>
      <p:sp>
        <p:nvSpPr>
          <p:cNvPr id="410" name="Google Shape;410;p40"/>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W</a:t>
            </a:r>
            <a:r>
              <a:rPr lang="en" sz="2800" dirty="0"/>
              <a:t>ithdrawal · </a:t>
            </a:r>
            <a:r>
              <a:rPr lang="en" sz="2800" dirty="0">
                <a:solidFill>
                  <a:srgbClr val="FFC319"/>
                </a:solidFill>
              </a:rPr>
              <a:t>$600</a:t>
            </a:r>
            <a:endParaRPr sz="2800" dirty="0">
              <a:solidFill>
                <a:srgbClr val="FFC319"/>
              </a:solidFill>
            </a:endParaRPr>
          </a:p>
        </p:txBody>
      </p:sp>
    </p:spTree>
    <p:extLst>
      <p:ext uri="{BB962C8B-B14F-4D97-AF65-F5344CB8AC3E}">
        <p14:creationId xmlns:p14="http://schemas.microsoft.com/office/powerpoint/2010/main" val="36065399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75B7-02B7-F646-9AF9-291B460D7691}"/>
              </a:ext>
            </a:extLst>
          </p:cNvPr>
          <p:cNvSpPr>
            <a:spLocks noGrp="1"/>
          </p:cNvSpPr>
          <p:nvPr>
            <p:ph type="title"/>
          </p:nvPr>
        </p:nvSpPr>
        <p:spPr/>
        <p:txBody>
          <a:bodyPr/>
          <a:lstStyle/>
          <a:p>
            <a:pPr algn="l">
              <a:lnSpc>
                <a:spcPct val="100000"/>
              </a:lnSpc>
            </a:pPr>
            <a:r>
              <a:rPr lang="en-US" sz="2400" dirty="0"/>
              <a:t>Literature has supported use of olanzapine for withdrawal symptoms.  In a study comparing olanzapine with chlorpromazine, olanzapine showed benefit in sleep, appetite, restlessness, agitation and cravings.  Olanzapine has also been shown to help with nausea with minimal QTC prolongation. </a:t>
            </a:r>
          </a:p>
        </p:txBody>
      </p:sp>
      <p:sp>
        <p:nvSpPr>
          <p:cNvPr id="3" name="Subtitle 2">
            <a:extLst>
              <a:ext uri="{FF2B5EF4-FFF2-40B4-BE49-F238E27FC236}">
                <a16:creationId xmlns:a16="http://schemas.microsoft.com/office/drawing/2014/main" id="{78AC9875-851A-C142-BA13-BC7F878043DE}"/>
              </a:ext>
            </a:extLst>
          </p:cNvPr>
          <p:cNvSpPr>
            <a:spLocks noGrp="1"/>
          </p:cNvSpPr>
          <p:nvPr>
            <p:ph type="subTitle" idx="1"/>
          </p:nvPr>
        </p:nvSpPr>
        <p:spPr/>
        <p:txBody>
          <a:bodyPr/>
          <a:lstStyle/>
          <a:p>
            <a:r>
              <a:rPr lang="en-US" sz="2800" dirty="0"/>
              <a:t>What is olanzapine?</a:t>
            </a:r>
          </a:p>
        </p:txBody>
      </p:sp>
      <p:sp>
        <p:nvSpPr>
          <p:cNvPr id="5" name="TextBox 4"/>
          <p:cNvSpPr txBox="1"/>
          <p:nvPr/>
        </p:nvSpPr>
        <p:spPr>
          <a:xfrm>
            <a:off x="4594485" y="3844977"/>
            <a:ext cx="3883955" cy="400110"/>
          </a:xfrm>
          <a:prstGeom prst="rect">
            <a:avLst/>
          </a:prstGeom>
          <a:noFill/>
        </p:spPr>
        <p:txBody>
          <a:bodyPr wrap="square" rtlCol="0">
            <a:spAutoFit/>
          </a:bodyPr>
          <a:lstStyle/>
          <a:p>
            <a:r>
              <a:rPr lang="en-US" sz="1000" i="1" dirty="0">
                <a:solidFill>
                  <a:schemeClr val="bg1"/>
                </a:solidFill>
              </a:rPr>
              <a:t>Psychiatry and Clinical Psychopharmacology</a:t>
            </a:r>
            <a:r>
              <a:rPr lang="en-US" sz="1000" dirty="0">
                <a:solidFill>
                  <a:schemeClr val="bg1"/>
                </a:solidFill>
              </a:rPr>
              <a:t>. 2014; 24: supplement S324-325.  Accessed on-line Dec. 2023</a:t>
            </a:r>
          </a:p>
        </p:txBody>
      </p:sp>
    </p:spTree>
    <p:extLst>
      <p:ext uri="{BB962C8B-B14F-4D97-AF65-F5344CB8AC3E}">
        <p14:creationId xmlns:p14="http://schemas.microsoft.com/office/powerpoint/2010/main" val="24306222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class of medication needs to be continued as a bridge during low dose buprenorphine induction to prevent withdrawal symptoms.</a:t>
            </a:r>
            <a:endParaRPr dirty="0"/>
          </a:p>
        </p:txBody>
      </p:sp>
      <p:sp>
        <p:nvSpPr>
          <p:cNvPr id="416" name="Google Shape;416;p41"/>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W</a:t>
            </a:r>
            <a:r>
              <a:rPr lang="en" sz="2800" dirty="0"/>
              <a:t>ithdrawal </a:t>
            </a:r>
            <a:r>
              <a:rPr lang="en" sz="2800" dirty="0">
                <a:solidFill>
                  <a:srgbClr val="FFC319"/>
                </a:solidFill>
              </a:rPr>
              <a:t>$800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4E366-8C89-6D4D-B214-F14FAF2662AD}"/>
              </a:ext>
            </a:extLst>
          </p:cNvPr>
          <p:cNvSpPr>
            <a:spLocks noGrp="1"/>
          </p:cNvSpPr>
          <p:nvPr>
            <p:ph type="title"/>
          </p:nvPr>
        </p:nvSpPr>
        <p:spPr>
          <a:xfrm>
            <a:off x="954437" y="1164733"/>
            <a:ext cx="7081800" cy="3188100"/>
          </a:xfrm>
        </p:spPr>
        <p:txBody>
          <a:bodyPr/>
          <a:lstStyle/>
          <a:p>
            <a:pPr algn="l"/>
            <a:r>
              <a:rPr lang="en-US" sz="2400" dirty="0"/>
              <a:t>Bridging during low dose BUP induction with a full dose agonist allows the slow load of the high affinity medication (BUP) without significant displacing of the full agonist, thereby preventing precipitated withdrawal. The full dose agonist is titrated downward as BUP is up-titrated resulting in a smooth transition to BUP. </a:t>
            </a:r>
          </a:p>
        </p:txBody>
      </p:sp>
      <p:sp>
        <p:nvSpPr>
          <p:cNvPr id="3" name="Subtitle 2">
            <a:extLst>
              <a:ext uri="{FF2B5EF4-FFF2-40B4-BE49-F238E27FC236}">
                <a16:creationId xmlns:a16="http://schemas.microsoft.com/office/drawing/2014/main" id="{0FFC46B7-DD80-6043-96F7-760D3D7432BF}"/>
              </a:ext>
            </a:extLst>
          </p:cNvPr>
          <p:cNvSpPr>
            <a:spLocks noGrp="1"/>
          </p:cNvSpPr>
          <p:nvPr>
            <p:ph type="subTitle" idx="1"/>
          </p:nvPr>
        </p:nvSpPr>
        <p:spPr/>
        <p:txBody>
          <a:bodyPr/>
          <a:lstStyle/>
          <a:p>
            <a:r>
              <a:rPr lang="en-US" sz="2800" dirty="0"/>
              <a:t>What is a full mu opioid agonist?</a:t>
            </a:r>
          </a:p>
        </p:txBody>
      </p:sp>
      <p:sp>
        <p:nvSpPr>
          <p:cNvPr id="4" name="TextBox 3"/>
          <p:cNvSpPr txBox="1"/>
          <p:nvPr/>
        </p:nvSpPr>
        <p:spPr>
          <a:xfrm>
            <a:off x="5145986" y="4031314"/>
            <a:ext cx="3531736" cy="246221"/>
          </a:xfrm>
          <a:prstGeom prst="rect">
            <a:avLst/>
          </a:prstGeom>
          <a:noFill/>
        </p:spPr>
        <p:txBody>
          <a:bodyPr wrap="none" rtlCol="0">
            <a:spAutoFit/>
          </a:bodyPr>
          <a:lstStyle/>
          <a:p>
            <a:r>
              <a:rPr lang="en-US" sz="1000" i="1" dirty="0">
                <a:solidFill>
                  <a:schemeClr val="bg1"/>
                </a:solidFill>
              </a:rPr>
              <a:t>The Canadian Journal of Addiction</a:t>
            </a:r>
            <a:r>
              <a:rPr lang="en-US" sz="1000" dirty="0">
                <a:solidFill>
                  <a:schemeClr val="bg1"/>
                </a:solidFill>
              </a:rPr>
              <a:t>. 2019dec; 10 (4):41-50</a:t>
            </a:r>
          </a:p>
        </p:txBody>
      </p:sp>
    </p:spTree>
    <p:extLst>
      <p:ext uri="{BB962C8B-B14F-4D97-AF65-F5344CB8AC3E}">
        <p14:creationId xmlns:p14="http://schemas.microsoft.com/office/powerpoint/2010/main" val="33515839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prstGeom prst="rect">
            <a:avLst/>
          </a:prstGeom>
        </p:spPr>
        <p:txBody>
          <a:bodyPr spcFirstLastPara="1" wrap="square" lIns="0" tIns="0" rIns="0" bIns="0" anchor="ctr" anchorCtr="0">
            <a:noAutofit/>
          </a:bodyPr>
          <a:lstStyle/>
          <a:p>
            <a:r>
              <a:rPr lang="en-US" dirty="0" err="1" smtClean="0"/>
              <a:t>Xylazine</a:t>
            </a:r>
            <a:r>
              <a:rPr lang="en-US" dirty="0" smtClean="0"/>
              <a:t> is structurally similar to this blood pressure lowering medication, which is commonly used to treat opioid withdrawal and presumed </a:t>
            </a:r>
            <a:r>
              <a:rPr lang="en-US" dirty="0" err="1" smtClean="0"/>
              <a:t>xylazine</a:t>
            </a:r>
            <a:r>
              <a:rPr lang="en-US" dirty="0" smtClean="0"/>
              <a:t> withdrawal	</a:t>
            </a:r>
            <a:r>
              <a:rPr lang="en-US" dirty="0"/>
              <a:t> </a:t>
            </a:r>
          </a:p>
        </p:txBody>
      </p:sp>
      <p:sp>
        <p:nvSpPr>
          <p:cNvPr id="422" name="Google Shape;422;p42"/>
          <p:cNvSpPr txBox="1">
            <a:spLocks noGrp="1"/>
          </p:cNvSpPr>
          <p:nvPr>
            <p:ph type="subTitle" idx="1"/>
          </p:nvPr>
        </p:nvSpPr>
        <p:spPr>
          <a:prstGeom prst="rect">
            <a:avLst/>
          </a:prstGeom>
        </p:spPr>
        <p:txBody>
          <a:bodyPr spcFirstLastPara="1" wrap="square" lIns="0" tIns="0" rIns="0" bIns="0" anchor="t" anchorCtr="0">
            <a:noAutofit/>
          </a:bodyPr>
          <a:lstStyle/>
          <a:p>
            <a:pPr marL="0" lvl="0" indent="0"/>
            <a:r>
              <a:rPr lang="en-US" sz="2800" dirty="0"/>
              <a:t>W</a:t>
            </a:r>
            <a:r>
              <a:rPr lang="en" sz="2800" dirty="0"/>
              <a:t>ithdrawal· </a:t>
            </a:r>
            <a:r>
              <a:rPr lang="en" sz="2800" dirty="0">
                <a:solidFill>
                  <a:srgbClr val="FFC319"/>
                </a:solidFill>
              </a:rPr>
              <a:t>$1000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567" y="1092270"/>
            <a:ext cx="7081800" cy="3188100"/>
          </a:xfrm>
        </p:spPr>
        <p:txBody>
          <a:bodyPr/>
          <a:lstStyle/>
          <a:p>
            <a:pPr algn="l"/>
            <a:r>
              <a:rPr lang="en-US" sz="2400" dirty="0" err="1" smtClean="0"/>
              <a:t>Xylazine</a:t>
            </a:r>
            <a:r>
              <a:rPr lang="en-US" sz="2400" dirty="0" smtClean="0"/>
              <a:t> is structurally similar to alpha agonists, such as clonidine, </a:t>
            </a:r>
            <a:r>
              <a:rPr lang="en-US" sz="2400" dirty="0" err="1" smtClean="0"/>
              <a:t>tizanidine</a:t>
            </a:r>
            <a:r>
              <a:rPr lang="en-US" sz="2400" dirty="0" smtClean="0"/>
              <a:t> and </a:t>
            </a:r>
            <a:r>
              <a:rPr lang="en-US" sz="2400" dirty="0" err="1" smtClean="0"/>
              <a:t>guanfacine</a:t>
            </a:r>
            <a:r>
              <a:rPr lang="en-US" sz="2400" dirty="0" smtClean="0"/>
              <a:t>.  Scheduled clonidine, if BP allows, can be tried for </a:t>
            </a:r>
            <a:r>
              <a:rPr lang="en-US" sz="2400" dirty="0" err="1" smtClean="0"/>
              <a:t>xylazine</a:t>
            </a:r>
            <a:r>
              <a:rPr lang="en-US" sz="2400" dirty="0" smtClean="0"/>
              <a:t> withdrawal.  If BP is soft, </a:t>
            </a:r>
            <a:r>
              <a:rPr lang="en-US" sz="2400" dirty="0" err="1" smtClean="0"/>
              <a:t>tizanidine</a:t>
            </a:r>
            <a:r>
              <a:rPr lang="en-US" sz="2400" dirty="0" smtClean="0"/>
              <a:t> can be used. </a:t>
            </a:r>
            <a:endParaRPr lang="en-US" sz="2400" dirty="0"/>
          </a:p>
        </p:txBody>
      </p:sp>
      <p:sp>
        <p:nvSpPr>
          <p:cNvPr id="3" name="Subtitle 2"/>
          <p:cNvSpPr>
            <a:spLocks noGrp="1"/>
          </p:cNvSpPr>
          <p:nvPr>
            <p:ph type="subTitle" idx="1"/>
          </p:nvPr>
        </p:nvSpPr>
        <p:spPr/>
        <p:txBody>
          <a:bodyPr/>
          <a:lstStyle/>
          <a:p>
            <a:r>
              <a:rPr lang="en-US" sz="2800" dirty="0" smtClean="0"/>
              <a:t>What is clonidine?</a:t>
            </a:r>
            <a:endParaRPr lang="en-US" sz="2800" dirty="0"/>
          </a:p>
          <a:p>
            <a:endParaRPr lang="en-US" dirty="0"/>
          </a:p>
        </p:txBody>
      </p:sp>
      <p:sp>
        <p:nvSpPr>
          <p:cNvPr id="4" name="TextBox 3"/>
          <p:cNvSpPr txBox="1"/>
          <p:nvPr/>
        </p:nvSpPr>
        <p:spPr>
          <a:xfrm>
            <a:off x="630826" y="3803316"/>
            <a:ext cx="7846112" cy="553998"/>
          </a:xfrm>
          <a:prstGeom prst="rect">
            <a:avLst/>
          </a:prstGeom>
          <a:noFill/>
        </p:spPr>
        <p:txBody>
          <a:bodyPr wrap="square" rtlCol="0">
            <a:spAutoFit/>
          </a:bodyPr>
          <a:lstStyle/>
          <a:p>
            <a:r>
              <a:rPr lang="en-US" sz="1000" dirty="0" err="1" smtClean="0">
                <a:solidFill>
                  <a:schemeClr val="bg1"/>
                </a:solidFill>
              </a:rPr>
              <a:t>Ehrman-Dupre</a:t>
            </a:r>
            <a:r>
              <a:rPr lang="en-US" sz="1000" dirty="0" smtClean="0">
                <a:solidFill>
                  <a:schemeClr val="bg1"/>
                </a:solidFill>
              </a:rPr>
              <a:t>, Rachel MD; Kaigh, Caroline MD; Salzman, Matt MD; </a:t>
            </a:r>
            <a:r>
              <a:rPr lang="en-US" sz="1000" dirty="0" err="1" smtClean="0">
                <a:solidFill>
                  <a:schemeClr val="bg1"/>
                </a:solidFill>
              </a:rPr>
              <a:t>Haroz</a:t>
            </a:r>
            <a:r>
              <a:rPr lang="en-US" sz="1000" dirty="0" smtClean="0">
                <a:solidFill>
                  <a:schemeClr val="bg1"/>
                </a:solidFill>
              </a:rPr>
              <a:t>, Rachel MD; Peterson, Lars-Kristofer MD; Schmidt, Ryan MD. Management of </a:t>
            </a:r>
            <a:r>
              <a:rPr lang="en-US" sz="1000" dirty="0" err="1" smtClean="0">
                <a:solidFill>
                  <a:schemeClr val="bg1"/>
                </a:solidFill>
              </a:rPr>
              <a:t>Xylazine</a:t>
            </a:r>
            <a:r>
              <a:rPr lang="en-US" sz="1000" dirty="0" smtClean="0">
                <a:solidFill>
                  <a:schemeClr val="bg1"/>
                </a:solidFill>
              </a:rPr>
              <a:t> Withdrawal in a Hospitalized Patient: A Case Report. Journal of Addiction Medicine 16(5):p 595-598, 9/10 2022.</a:t>
            </a:r>
            <a:endParaRPr lang="en-US" sz="1000" dirty="0">
              <a:solidFill>
                <a:schemeClr val="bg1"/>
              </a:solidFill>
            </a:endParaRPr>
          </a:p>
        </p:txBody>
      </p:sp>
    </p:spTree>
    <p:extLst>
      <p:ext uri="{BB962C8B-B14F-4D97-AF65-F5344CB8AC3E}">
        <p14:creationId xmlns:p14="http://schemas.microsoft.com/office/powerpoint/2010/main" val="2014698329"/>
      </p:ext>
    </p:extLst>
  </p:cSld>
  <p:clrMapOvr>
    <a:masterClrMapping/>
  </p:clrMapOvr>
  <p:timing>
    <p:tnLst>
      <p:par>
        <p:cTn id="1" dur="indefinite" restart="never" nodeType="tmRoot"/>
      </p:par>
    </p:tnLst>
  </p:timing>
  <p:extLst>
    <p:ext uri="{6950BFC3-D8DA-4A85-94F7-54DA5524770B}">
      <p188:commentRel xmlns=""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43"/>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type of intervention (or interviewing technique) is a way of encouraging patients to commit to changes in their substance use.</a:t>
            </a:r>
            <a:endParaRPr dirty="0"/>
          </a:p>
        </p:txBody>
      </p:sp>
      <p:sp>
        <p:nvSpPr>
          <p:cNvPr id="428" name="Google Shape;428;p43"/>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Screening· </a:t>
            </a:r>
            <a:r>
              <a:rPr lang="en" sz="2800" dirty="0">
                <a:solidFill>
                  <a:srgbClr val="FFC319"/>
                </a:solidFill>
              </a:rPr>
              <a:t>$200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F1B4-FE95-2642-8ECC-F91CEE579B78}"/>
              </a:ext>
            </a:extLst>
          </p:cNvPr>
          <p:cNvSpPr>
            <a:spLocks noGrp="1"/>
          </p:cNvSpPr>
          <p:nvPr>
            <p:ph type="title"/>
          </p:nvPr>
        </p:nvSpPr>
        <p:spPr>
          <a:xfrm>
            <a:off x="1031100" y="1315075"/>
            <a:ext cx="7081800" cy="3188100"/>
          </a:xfrm>
        </p:spPr>
        <p:txBody>
          <a:bodyPr/>
          <a:lstStyle/>
          <a:p>
            <a:pPr algn="l"/>
            <a:r>
              <a:rPr lang="en-US" sz="2000" dirty="0"/>
              <a:t>Motivational interviewing is an evidence-based technique for helping patients resolve ambivalence about behaviors that prevent change.</a:t>
            </a:r>
            <a:br>
              <a:rPr lang="en-US" sz="2000" dirty="0"/>
            </a:br>
            <a:r>
              <a:rPr lang="en-US" sz="2000" dirty="0"/>
              <a:t/>
            </a:r>
            <a:br>
              <a:rPr lang="en-US" sz="2000" dirty="0"/>
            </a:br>
            <a:r>
              <a:rPr lang="en-US" sz="2000" dirty="0"/>
              <a:t>The goal is to express empathy &amp; elicit a client’s reasons for changing SUD habits.</a:t>
            </a:r>
            <a:br>
              <a:rPr lang="en-US" sz="2000" dirty="0"/>
            </a:br>
            <a:r>
              <a:rPr lang="en-US" sz="2000" dirty="0"/>
              <a:t/>
            </a:r>
            <a:br>
              <a:rPr lang="en-US" sz="2000" dirty="0"/>
            </a:br>
            <a:r>
              <a:rPr lang="en-US" sz="2000" dirty="0"/>
              <a:t>4 core processes are PACE: Partnership, Acceptance, Compassion, and Evocation </a:t>
            </a:r>
            <a:r>
              <a:rPr lang="en-US" sz="2200" dirty="0"/>
              <a:t/>
            </a:r>
            <a:br>
              <a:rPr lang="en-US" sz="2200" dirty="0"/>
            </a:br>
            <a:endParaRPr lang="en-US" sz="2200" dirty="0"/>
          </a:p>
        </p:txBody>
      </p:sp>
      <p:sp>
        <p:nvSpPr>
          <p:cNvPr id="3" name="Subtitle 2">
            <a:extLst>
              <a:ext uri="{FF2B5EF4-FFF2-40B4-BE49-F238E27FC236}">
                <a16:creationId xmlns:a16="http://schemas.microsoft.com/office/drawing/2014/main" id="{60506692-30F9-C348-8D95-27BC26DDDBE9}"/>
              </a:ext>
            </a:extLst>
          </p:cNvPr>
          <p:cNvSpPr>
            <a:spLocks noGrp="1"/>
          </p:cNvSpPr>
          <p:nvPr>
            <p:ph type="subTitle" idx="1"/>
          </p:nvPr>
        </p:nvSpPr>
        <p:spPr/>
        <p:txBody>
          <a:bodyPr/>
          <a:lstStyle/>
          <a:p>
            <a:r>
              <a:rPr lang="en-US" sz="2800" dirty="0"/>
              <a:t>What is motivational interviewing?</a:t>
            </a:r>
          </a:p>
        </p:txBody>
      </p:sp>
      <p:sp>
        <p:nvSpPr>
          <p:cNvPr id="4" name="TextBox 3">
            <a:extLst>
              <a:ext uri="{FF2B5EF4-FFF2-40B4-BE49-F238E27FC236}">
                <a16:creationId xmlns:a16="http://schemas.microsoft.com/office/drawing/2014/main" id="{1277C542-D72E-7C44-9A8B-77CB645E33A5}"/>
              </a:ext>
            </a:extLst>
          </p:cNvPr>
          <p:cNvSpPr txBox="1"/>
          <p:nvPr/>
        </p:nvSpPr>
        <p:spPr>
          <a:xfrm>
            <a:off x="1302205" y="4666109"/>
            <a:ext cx="7299064" cy="276999"/>
          </a:xfrm>
          <a:prstGeom prst="rect">
            <a:avLst/>
          </a:prstGeom>
          <a:noFill/>
        </p:spPr>
        <p:txBody>
          <a:bodyPr wrap="square" rtlCol="0">
            <a:spAutoFit/>
          </a:bodyPr>
          <a:lstStyle/>
          <a:p>
            <a:r>
              <a:rPr lang="en-US" sz="1200" dirty="0" err="1">
                <a:solidFill>
                  <a:schemeClr val="bg1"/>
                </a:solidFill>
              </a:rPr>
              <a:t>Samhsa</a:t>
            </a:r>
            <a:r>
              <a:rPr lang="en-US" sz="1200" dirty="0">
                <a:solidFill>
                  <a:schemeClr val="bg1"/>
                </a:solidFill>
              </a:rPr>
              <a:t>. https://</a:t>
            </a:r>
            <a:r>
              <a:rPr lang="en-US" sz="1200" dirty="0" err="1">
                <a:solidFill>
                  <a:schemeClr val="bg1"/>
                </a:solidFill>
              </a:rPr>
              <a:t>store.samhsa.gov</a:t>
            </a:r>
            <a:r>
              <a:rPr lang="en-US" sz="1200" dirty="0">
                <a:solidFill>
                  <a:schemeClr val="bg1"/>
                </a:solidFill>
              </a:rPr>
              <a:t>/sites/default/files/</a:t>
            </a:r>
            <a:r>
              <a:rPr lang="en-US" sz="1200" dirty="0" err="1">
                <a:solidFill>
                  <a:schemeClr val="bg1"/>
                </a:solidFill>
              </a:rPr>
              <a:t>SAMHSA_Digital_Download</a:t>
            </a:r>
            <a:r>
              <a:rPr lang="en-US" sz="1200" dirty="0">
                <a:solidFill>
                  <a:schemeClr val="bg1"/>
                </a:solidFill>
              </a:rPr>
              <a:t>/PEP20-02-02-014.pdf</a:t>
            </a:r>
          </a:p>
        </p:txBody>
      </p:sp>
    </p:spTree>
    <p:extLst>
      <p:ext uri="{BB962C8B-B14F-4D97-AF65-F5344CB8AC3E}">
        <p14:creationId xmlns:p14="http://schemas.microsoft.com/office/powerpoint/2010/main" val="34033162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4"/>
          <p:cNvSpPr txBox="1">
            <a:spLocks noGrp="1"/>
          </p:cNvSpPr>
          <p:nvPr>
            <p:ph type="title"/>
          </p:nvPr>
        </p:nvSpPr>
        <p:spPr>
          <a:xfrm>
            <a:off x="1031100" y="1084625"/>
            <a:ext cx="7081800" cy="3188100"/>
          </a:xfrm>
          <a:prstGeom prst="rect">
            <a:avLst/>
          </a:prstGeom>
        </p:spPr>
        <p:txBody>
          <a:bodyPr spcFirstLastPara="1" wrap="square" lIns="0" tIns="0" rIns="0" bIns="0" anchor="ctr" anchorCtr="0">
            <a:noAutofit/>
          </a:bodyPr>
          <a:lstStyle/>
          <a:p>
            <a:pPr lvl="0"/>
            <a:r>
              <a:rPr lang="en-US" dirty="0"/>
              <a:t>Although heroin is still commonly used to refer to the illicit opioid supply, this opioid now makes up the majority of the illicit opioid supply in the U.S.</a:t>
            </a:r>
            <a:endParaRPr dirty="0"/>
          </a:p>
        </p:txBody>
      </p:sp>
      <p:sp>
        <p:nvSpPr>
          <p:cNvPr id="434" name="Google Shape;434;p44"/>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Screening· </a:t>
            </a:r>
            <a:r>
              <a:rPr lang="en" sz="2800" dirty="0">
                <a:solidFill>
                  <a:srgbClr val="FFC319"/>
                </a:solidFill>
              </a:rPr>
              <a:t>$400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BA769-F226-E342-837C-69FF63766155}"/>
              </a:ext>
            </a:extLst>
          </p:cNvPr>
          <p:cNvSpPr>
            <a:spLocks noGrp="1"/>
          </p:cNvSpPr>
          <p:nvPr>
            <p:ph type="title"/>
          </p:nvPr>
        </p:nvSpPr>
        <p:spPr>
          <a:xfrm>
            <a:off x="1031100" y="1104979"/>
            <a:ext cx="7208228" cy="3188100"/>
          </a:xfrm>
        </p:spPr>
        <p:txBody>
          <a:bodyPr/>
          <a:lstStyle/>
          <a:p>
            <a:r>
              <a:rPr lang="en-US" sz="2000" dirty="0"/>
              <a:t>According to the DEA emerging threat report in 2021, fentanyl accounted for 89% of the opioid identifications.</a:t>
            </a:r>
            <a:br>
              <a:rPr lang="en-US" sz="2000" dirty="0"/>
            </a:br>
            <a:r>
              <a:rPr lang="en-US" sz="2000" dirty="0"/>
              <a:t>				</a:t>
            </a:r>
            <a:br>
              <a:rPr lang="en-US" sz="2000" dirty="0"/>
            </a:br>
            <a:r>
              <a:rPr lang="en-US" sz="2000" dirty="0"/>
              <a:t>                                                A major concern is </a:t>
            </a:r>
            <a:br>
              <a:rPr lang="en-US" sz="2000" dirty="0"/>
            </a:br>
            <a:r>
              <a:rPr lang="en-US" sz="2000" dirty="0"/>
              <a:t>                                                the increase in fentanyl            </a:t>
            </a:r>
            <a:br>
              <a:rPr lang="en-US" sz="2000" dirty="0"/>
            </a:br>
            <a:r>
              <a:rPr lang="en-US" sz="2000" dirty="0"/>
              <a:t>                                                analogues (or </a:t>
            </a:r>
            <a:r>
              <a:rPr lang="en-US" sz="2000" dirty="0" err="1"/>
              <a:t>fentalogs</a:t>
            </a:r>
            <a:r>
              <a:rPr lang="en-US" sz="2000" dirty="0"/>
              <a:t>).</a:t>
            </a:r>
            <a:br>
              <a:rPr lang="en-US" sz="2000" dirty="0"/>
            </a:br>
            <a:r>
              <a:rPr lang="en-US" sz="2000" dirty="0"/>
              <a:t/>
            </a:r>
            <a:br>
              <a:rPr lang="en-US" sz="2000" dirty="0"/>
            </a:br>
            <a:r>
              <a:rPr lang="en-US" sz="2000" dirty="0"/>
              <a:t/>
            </a:r>
            <a:br>
              <a:rPr lang="en-US" sz="2000" dirty="0"/>
            </a:br>
            <a:endParaRPr lang="en-US" sz="2000" dirty="0"/>
          </a:p>
        </p:txBody>
      </p:sp>
      <p:sp>
        <p:nvSpPr>
          <p:cNvPr id="3" name="Subtitle 2">
            <a:extLst>
              <a:ext uri="{FF2B5EF4-FFF2-40B4-BE49-F238E27FC236}">
                <a16:creationId xmlns:a16="http://schemas.microsoft.com/office/drawing/2014/main" id="{42B937FD-09F0-6747-B7E9-CD76792181A1}"/>
              </a:ext>
            </a:extLst>
          </p:cNvPr>
          <p:cNvSpPr>
            <a:spLocks noGrp="1"/>
          </p:cNvSpPr>
          <p:nvPr>
            <p:ph type="subTitle" idx="1"/>
          </p:nvPr>
        </p:nvSpPr>
        <p:spPr>
          <a:xfrm>
            <a:off x="1032150" y="536708"/>
            <a:ext cx="7079700" cy="444300"/>
          </a:xfrm>
        </p:spPr>
        <p:txBody>
          <a:bodyPr/>
          <a:lstStyle/>
          <a:p>
            <a:r>
              <a:rPr lang="en-US" sz="2800" dirty="0"/>
              <a:t>What is fentanyl?</a:t>
            </a:r>
          </a:p>
        </p:txBody>
      </p:sp>
      <p:pic>
        <p:nvPicPr>
          <p:cNvPr id="4" name="Picture 3">
            <a:extLst>
              <a:ext uri="{FF2B5EF4-FFF2-40B4-BE49-F238E27FC236}">
                <a16:creationId xmlns:a16="http://schemas.microsoft.com/office/drawing/2014/main" id="{6F3E43CE-D24B-E843-A3CE-1E35887FA2CC}"/>
              </a:ext>
            </a:extLst>
          </p:cNvPr>
          <p:cNvPicPr>
            <a:picLocks noChangeAspect="1"/>
          </p:cNvPicPr>
          <p:nvPr/>
        </p:nvPicPr>
        <p:blipFill>
          <a:blip r:embed="rId2"/>
          <a:stretch>
            <a:fillRect/>
          </a:stretch>
        </p:blipFill>
        <p:spPr>
          <a:xfrm>
            <a:off x="547634" y="1832106"/>
            <a:ext cx="3263640" cy="2584944"/>
          </a:xfrm>
          <a:prstGeom prst="rect">
            <a:avLst/>
          </a:prstGeom>
        </p:spPr>
      </p:pic>
      <p:sp>
        <p:nvSpPr>
          <p:cNvPr id="5" name="TextBox 4">
            <a:extLst>
              <a:ext uri="{FF2B5EF4-FFF2-40B4-BE49-F238E27FC236}">
                <a16:creationId xmlns:a16="http://schemas.microsoft.com/office/drawing/2014/main" id="{AF30E1FB-4CA3-FB46-BB0D-2117AD4D75F8}"/>
              </a:ext>
            </a:extLst>
          </p:cNvPr>
          <p:cNvSpPr txBox="1"/>
          <p:nvPr/>
        </p:nvSpPr>
        <p:spPr>
          <a:xfrm>
            <a:off x="3885715" y="3862192"/>
            <a:ext cx="3567065" cy="430887"/>
          </a:xfrm>
          <a:prstGeom prst="rect">
            <a:avLst/>
          </a:prstGeom>
          <a:noFill/>
        </p:spPr>
        <p:txBody>
          <a:bodyPr wrap="square" rtlCol="0">
            <a:spAutoFit/>
          </a:bodyPr>
          <a:lstStyle/>
          <a:p>
            <a:r>
              <a:rPr lang="en-US" sz="1100" dirty="0">
                <a:solidFill>
                  <a:schemeClr val="bg1"/>
                </a:solidFill>
              </a:rPr>
              <a:t>https://</a:t>
            </a:r>
            <a:r>
              <a:rPr lang="en-US" sz="1100" dirty="0" err="1">
                <a:solidFill>
                  <a:schemeClr val="bg1"/>
                </a:solidFill>
              </a:rPr>
              <a:t>cesar.umd.edu</a:t>
            </a:r>
            <a:r>
              <a:rPr lang="en-US" sz="1100" dirty="0">
                <a:solidFill>
                  <a:schemeClr val="bg1"/>
                </a:solidFill>
              </a:rPr>
              <a:t>/sites/</a:t>
            </a:r>
            <a:r>
              <a:rPr lang="en-US" sz="1100" dirty="0" err="1">
                <a:solidFill>
                  <a:schemeClr val="bg1"/>
                </a:solidFill>
              </a:rPr>
              <a:t>cesar.umd.edu</a:t>
            </a:r>
            <a:r>
              <a:rPr lang="en-US" sz="1100" dirty="0">
                <a:solidFill>
                  <a:schemeClr val="bg1"/>
                </a:solidFill>
              </a:rPr>
              <a:t>/files/pubs/DEA-Emerging-Threat-Report-2021-Mid-Year.pdf</a:t>
            </a:r>
          </a:p>
        </p:txBody>
      </p:sp>
    </p:spTree>
    <p:extLst>
      <p:ext uri="{BB962C8B-B14F-4D97-AF65-F5344CB8AC3E}">
        <p14:creationId xmlns:p14="http://schemas.microsoft.com/office/powerpoint/2010/main" val="32912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133" y="1024514"/>
            <a:ext cx="7258742" cy="3188100"/>
          </a:xfrm>
        </p:spPr>
        <p:txBody>
          <a:bodyPr/>
          <a:lstStyle/>
          <a:p>
            <a:pPr algn="l"/>
            <a:r>
              <a:rPr lang="en-US" dirty="0"/>
              <a:t/>
            </a:r>
            <a:br>
              <a:rPr lang="en-US" dirty="0"/>
            </a:br>
            <a:r>
              <a:rPr lang="en-US" dirty="0"/>
              <a:t>Avoids eliciting negative associations, punitive attitudes, and individual blame.</a:t>
            </a:r>
          </a:p>
        </p:txBody>
      </p:sp>
      <p:sp>
        <p:nvSpPr>
          <p:cNvPr id="4" name="Text Placeholder 3"/>
          <p:cNvSpPr>
            <a:spLocks noGrp="1"/>
          </p:cNvSpPr>
          <p:nvPr>
            <p:ph type="subTitle" idx="1"/>
          </p:nvPr>
        </p:nvSpPr>
        <p:spPr/>
        <p:txBody>
          <a:bodyPr/>
          <a:lstStyle/>
          <a:p>
            <a:r>
              <a:rPr lang="en-US" sz="2800" dirty="0"/>
              <a:t>What is “person with Substance Use Disorder”? </a:t>
            </a:r>
          </a:p>
        </p:txBody>
      </p:sp>
      <p:sp>
        <p:nvSpPr>
          <p:cNvPr id="5" name="Rectangle 4"/>
          <p:cNvSpPr/>
          <p:nvPr/>
        </p:nvSpPr>
        <p:spPr>
          <a:xfrm>
            <a:off x="243840" y="4593745"/>
            <a:ext cx="6549910" cy="369332"/>
          </a:xfrm>
          <a:prstGeom prst="rect">
            <a:avLst/>
          </a:prstGeom>
        </p:spPr>
        <p:txBody>
          <a:bodyPr wrap="square">
            <a:spAutoFit/>
          </a:bodyPr>
          <a:lstStyle/>
          <a:p>
            <a:r>
              <a:rPr lang="en-US" sz="900" dirty="0">
                <a:solidFill>
                  <a:schemeClr val="bg1"/>
                </a:solidFill>
              </a:rPr>
              <a:t>Available at: </a:t>
            </a:r>
            <a:r>
              <a:rPr lang="en-US" sz="900" dirty="0">
                <a:solidFill>
                  <a:schemeClr val="bg1"/>
                </a:solidFill>
                <a:hlinkClick r:id="rId2"/>
              </a:rPr>
              <a:t>https://nida.nih.gov/nidamed-medical-health-professionals/health-professions-education/words-matter-terms-to-use-avoid-when-talking-about-addiction</a:t>
            </a:r>
            <a:r>
              <a:rPr lang="en-US" sz="900" dirty="0">
                <a:solidFill>
                  <a:schemeClr val="bg1"/>
                </a:solidFill>
              </a:rPr>
              <a:t>. Accessed October 23, 2022. </a:t>
            </a:r>
          </a:p>
        </p:txBody>
      </p:sp>
    </p:spTree>
    <p:extLst>
      <p:ext uri="{BB962C8B-B14F-4D97-AF65-F5344CB8AC3E}">
        <p14:creationId xmlns:p14="http://schemas.microsoft.com/office/powerpoint/2010/main" val="25545041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45"/>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is one of the active metabolites of heroin and can be found on a urine drug toxicology screen.</a:t>
            </a:r>
            <a:endParaRPr dirty="0"/>
          </a:p>
        </p:txBody>
      </p:sp>
      <p:sp>
        <p:nvSpPr>
          <p:cNvPr id="440" name="Google Shape;440;p45"/>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US" sz="2800" dirty="0"/>
              <a:t>S</a:t>
            </a:r>
            <a:r>
              <a:rPr lang="en" sz="2800" dirty="0"/>
              <a:t>creening - </a:t>
            </a:r>
            <a:r>
              <a:rPr lang="en" sz="2800" dirty="0">
                <a:solidFill>
                  <a:srgbClr val="FFC319"/>
                </a:solidFill>
              </a:rPr>
              <a:t>$600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8907-165E-7843-A086-37A9B154CDA3}"/>
              </a:ext>
            </a:extLst>
          </p:cNvPr>
          <p:cNvSpPr>
            <a:spLocks noGrp="1"/>
          </p:cNvSpPr>
          <p:nvPr>
            <p:ph type="title"/>
          </p:nvPr>
        </p:nvSpPr>
        <p:spPr>
          <a:xfrm>
            <a:off x="1031100" y="1284297"/>
            <a:ext cx="7081800" cy="3188100"/>
          </a:xfrm>
        </p:spPr>
        <p:txBody>
          <a:bodyPr/>
          <a:lstStyle/>
          <a:p>
            <a:pPr algn="l"/>
            <a:r>
              <a:rPr lang="en-US" sz="2200" dirty="0"/>
              <a:t>Also abbreviated as 6 –MAM </a:t>
            </a:r>
            <a:br>
              <a:rPr lang="en-US" sz="2200" dirty="0"/>
            </a:br>
            <a:r>
              <a:rPr lang="en-US" sz="2200" dirty="0"/>
              <a:t>Diacetylmorphine (or heroin) is metabolized with 6-AM  being one of the metabolites. 6-AM is not a metabolite of other typically used opioids.</a:t>
            </a:r>
            <a:br>
              <a:rPr lang="en-US" sz="2200" dirty="0"/>
            </a:br>
            <a:r>
              <a:rPr lang="en-US" sz="2200" dirty="0"/>
              <a:t/>
            </a:r>
            <a:br>
              <a:rPr lang="en-US" sz="2200" dirty="0"/>
            </a:br>
            <a:r>
              <a:rPr lang="en-US" sz="2200" dirty="0"/>
              <a:t>6-AM can be found in some commercially available UDS tests &amp; if 6-AM is positive, this is indicative that heroin was used.</a:t>
            </a:r>
          </a:p>
        </p:txBody>
      </p:sp>
      <p:sp>
        <p:nvSpPr>
          <p:cNvPr id="3" name="Subtitle 2">
            <a:extLst>
              <a:ext uri="{FF2B5EF4-FFF2-40B4-BE49-F238E27FC236}">
                <a16:creationId xmlns:a16="http://schemas.microsoft.com/office/drawing/2014/main" id="{F7F851E1-92D5-0C47-AF05-39FD650C2981}"/>
              </a:ext>
            </a:extLst>
          </p:cNvPr>
          <p:cNvSpPr>
            <a:spLocks noGrp="1"/>
          </p:cNvSpPr>
          <p:nvPr>
            <p:ph type="subTitle" idx="1"/>
          </p:nvPr>
        </p:nvSpPr>
        <p:spPr/>
        <p:txBody>
          <a:bodyPr/>
          <a:lstStyle/>
          <a:p>
            <a:r>
              <a:rPr lang="en-US" sz="2800" dirty="0"/>
              <a:t>What is 6-Monoacetylmorphine (6-AM)?</a:t>
            </a:r>
          </a:p>
          <a:p>
            <a:endParaRPr lang="en-US" dirty="0"/>
          </a:p>
        </p:txBody>
      </p:sp>
      <p:sp>
        <p:nvSpPr>
          <p:cNvPr id="4" name="TextBox 3">
            <a:extLst>
              <a:ext uri="{FF2B5EF4-FFF2-40B4-BE49-F238E27FC236}">
                <a16:creationId xmlns:a16="http://schemas.microsoft.com/office/drawing/2014/main" id="{E2F89A09-7C14-9140-B6A7-E44A0EDC63EF}"/>
              </a:ext>
            </a:extLst>
          </p:cNvPr>
          <p:cNvSpPr txBox="1"/>
          <p:nvPr/>
        </p:nvSpPr>
        <p:spPr>
          <a:xfrm>
            <a:off x="5649362" y="4195398"/>
            <a:ext cx="3150607" cy="276999"/>
          </a:xfrm>
          <a:prstGeom prst="rect">
            <a:avLst/>
          </a:prstGeom>
          <a:noFill/>
        </p:spPr>
        <p:txBody>
          <a:bodyPr wrap="square" rtlCol="0">
            <a:spAutoFit/>
          </a:bodyPr>
          <a:lstStyle/>
          <a:p>
            <a:r>
              <a:rPr lang="en-US" sz="1200" i="1" dirty="0">
                <a:solidFill>
                  <a:schemeClr val="bg1"/>
                </a:solidFill>
              </a:rPr>
              <a:t>Int J Clin </a:t>
            </a:r>
            <a:r>
              <a:rPr lang="en-US" sz="1200" i="1" dirty="0" err="1">
                <a:solidFill>
                  <a:schemeClr val="bg1"/>
                </a:solidFill>
              </a:rPr>
              <a:t>Pract</a:t>
            </a:r>
            <a:r>
              <a:rPr lang="en-US" sz="1200" dirty="0">
                <a:solidFill>
                  <a:schemeClr val="bg1"/>
                </a:solidFill>
              </a:rPr>
              <a:t>. 2010;64:1712-8.</a:t>
            </a:r>
          </a:p>
        </p:txBody>
      </p:sp>
    </p:spTree>
    <p:extLst>
      <p:ext uri="{BB962C8B-B14F-4D97-AF65-F5344CB8AC3E}">
        <p14:creationId xmlns:p14="http://schemas.microsoft.com/office/powerpoint/2010/main" val="33257187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46"/>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A common motivational interviewing technique uses the acronym, SBIRT, where S is screening, BI is brief intervention, and RT refers to this.</a:t>
            </a:r>
            <a:endParaRPr dirty="0"/>
          </a:p>
        </p:txBody>
      </p:sp>
      <p:sp>
        <p:nvSpPr>
          <p:cNvPr id="446" name="Google Shape;446;p46"/>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Screening· </a:t>
            </a:r>
            <a:r>
              <a:rPr lang="en" sz="2800" dirty="0">
                <a:solidFill>
                  <a:srgbClr val="FFC319"/>
                </a:solidFill>
              </a:rPr>
              <a:t>$800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C71E-02BB-EF4C-919C-8EB590455E25}"/>
              </a:ext>
            </a:extLst>
          </p:cNvPr>
          <p:cNvSpPr>
            <a:spLocks noGrp="1"/>
          </p:cNvSpPr>
          <p:nvPr>
            <p:ph type="title"/>
          </p:nvPr>
        </p:nvSpPr>
        <p:spPr/>
        <p:txBody>
          <a:bodyPr/>
          <a:lstStyle/>
          <a:p>
            <a:pPr algn="l"/>
            <a:r>
              <a:rPr lang="en-US" sz="2200" dirty="0"/>
              <a:t>SBIRT is a comprehensive approach to delivery of early intervention for patients with substance use disorders.</a:t>
            </a:r>
            <a:br>
              <a:rPr lang="en-US" sz="2200" dirty="0"/>
            </a:br>
            <a:r>
              <a:rPr lang="en-US" sz="2200" dirty="0"/>
              <a:t/>
            </a:r>
            <a:br>
              <a:rPr lang="en-US" sz="2200" dirty="0"/>
            </a:br>
            <a:r>
              <a:rPr lang="en-US" sz="2200" dirty="0"/>
              <a:t>A newer derivative of SBIRT is SBIIRT, which includes “Induction” of MOUD.</a:t>
            </a:r>
          </a:p>
        </p:txBody>
      </p:sp>
      <p:sp>
        <p:nvSpPr>
          <p:cNvPr id="3" name="Subtitle 2">
            <a:extLst>
              <a:ext uri="{FF2B5EF4-FFF2-40B4-BE49-F238E27FC236}">
                <a16:creationId xmlns:a16="http://schemas.microsoft.com/office/drawing/2014/main" id="{22A7FB07-0661-9541-9401-6B92BF816A98}"/>
              </a:ext>
            </a:extLst>
          </p:cNvPr>
          <p:cNvSpPr>
            <a:spLocks noGrp="1"/>
          </p:cNvSpPr>
          <p:nvPr>
            <p:ph type="subTitle" idx="1"/>
          </p:nvPr>
        </p:nvSpPr>
        <p:spPr/>
        <p:txBody>
          <a:bodyPr/>
          <a:lstStyle/>
          <a:p>
            <a:r>
              <a:rPr lang="en-US" sz="2800" dirty="0"/>
              <a:t>What is referral to treatment?</a:t>
            </a:r>
          </a:p>
        </p:txBody>
      </p:sp>
      <p:sp>
        <p:nvSpPr>
          <p:cNvPr id="4" name="TextBox 3">
            <a:extLst>
              <a:ext uri="{FF2B5EF4-FFF2-40B4-BE49-F238E27FC236}">
                <a16:creationId xmlns:a16="http://schemas.microsoft.com/office/drawing/2014/main" id="{00A3653C-6076-E34B-8356-878A4660BF5E}"/>
              </a:ext>
            </a:extLst>
          </p:cNvPr>
          <p:cNvSpPr txBox="1"/>
          <p:nvPr/>
        </p:nvSpPr>
        <p:spPr>
          <a:xfrm>
            <a:off x="5839486" y="4195398"/>
            <a:ext cx="2734146" cy="276999"/>
          </a:xfrm>
          <a:prstGeom prst="rect">
            <a:avLst/>
          </a:prstGeom>
          <a:noFill/>
        </p:spPr>
        <p:txBody>
          <a:bodyPr wrap="square" rtlCol="0">
            <a:spAutoFit/>
          </a:bodyPr>
          <a:lstStyle/>
          <a:p>
            <a:r>
              <a:rPr lang="en-US" sz="1200" dirty="0">
                <a:solidFill>
                  <a:schemeClr val="bg1"/>
                </a:solidFill>
              </a:rPr>
              <a:t>https://</a:t>
            </a:r>
            <a:r>
              <a:rPr lang="en-US" sz="1200" dirty="0" err="1">
                <a:solidFill>
                  <a:schemeClr val="bg1"/>
                </a:solidFill>
              </a:rPr>
              <a:t>www.samhsa.gov</a:t>
            </a:r>
            <a:r>
              <a:rPr lang="en-US" sz="1200" dirty="0">
                <a:solidFill>
                  <a:schemeClr val="bg1"/>
                </a:solidFill>
              </a:rPr>
              <a:t>/</a:t>
            </a:r>
            <a:r>
              <a:rPr lang="en-US" sz="1200" dirty="0" err="1">
                <a:solidFill>
                  <a:schemeClr val="bg1"/>
                </a:solidFill>
              </a:rPr>
              <a:t>sbirt</a:t>
            </a:r>
            <a:endParaRPr lang="en-US" sz="1200" dirty="0">
              <a:solidFill>
                <a:schemeClr val="bg1"/>
              </a:solidFill>
            </a:endParaRPr>
          </a:p>
        </p:txBody>
      </p:sp>
    </p:spTree>
    <p:extLst>
      <p:ext uri="{BB962C8B-B14F-4D97-AF65-F5344CB8AC3E}">
        <p14:creationId xmlns:p14="http://schemas.microsoft.com/office/powerpoint/2010/main" val="2260644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47"/>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veterinary </a:t>
            </a:r>
            <a:r>
              <a:rPr lang="en-US" dirty="0" smtClean="0"/>
              <a:t>medication has </a:t>
            </a:r>
            <a:r>
              <a:rPr lang="en-US" dirty="0"/>
              <a:t>been increasing in its prevalence in the US illicit opioid </a:t>
            </a:r>
            <a:r>
              <a:rPr lang="en-US" dirty="0" smtClean="0"/>
              <a:t>supply.</a:t>
            </a:r>
            <a:endParaRPr dirty="0"/>
          </a:p>
        </p:txBody>
      </p:sp>
      <p:sp>
        <p:nvSpPr>
          <p:cNvPr id="452" name="Google Shape;452;p47"/>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a:t>
            </a:r>
            <a:r>
              <a:rPr lang="en" sz="2800"/>
              <a:t>creening</a:t>
            </a:r>
            <a:r>
              <a:rPr lang="en" sz="2800" dirty="0"/>
              <a:t>· </a:t>
            </a:r>
            <a:r>
              <a:rPr lang="en" sz="2800" dirty="0">
                <a:solidFill>
                  <a:srgbClr val="FFC319"/>
                </a:solidFill>
              </a:rPr>
              <a:t>$1000</a:t>
            </a:r>
            <a:endParaRPr sz="2800" dirty="0">
              <a:solidFill>
                <a:srgbClr val="FFC319"/>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6378-22DE-8B45-98D7-2821CD286491}"/>
              </a:ext>
            </a:extLst>
          </p:cNvPr>
          <p:cNvSpPr>
            <a:spLocks noGrp="1"/>
          </p:cNvSpPr>
          <p:nvPr>
            <p:ph type="title"/>
          </p:nvPr>
        </p:nvSpPr>
        <p:spPr>
          <a:xfrm>
            <a:off x="1032074" y="1082897"/>
            <a:ext cx="7167545" cy="3188100"/>
          </a:xfrm>
        </p:spPr>
        <p:txBody>
          <a:bodyPr/>
          <a:lstStyle/>
          <a:p>
            <a:pPr algn="l"/>
            <a:r>
              <a:rPr lang="en-US" sz="2200" dirty="0"/>
              <a:t>Xylazine has </a:t>
            </a:r>
            <a:r>
              <a:rPr lang="en-US" sz="2200" dirty="0" smtClean="0"/>
              <a:t>been </a:t>
            </a:r>
            <a:r>
              <a:rPr lang="en-US" sz="2200" dirty="0"/>
              <a:t>found in the illicit opioid supply, especially in the northeast United States.</a:t>
            </a:r>
            <a:br>
              <a:rPr lang="en-US" sz="2200" dirty="0"/>
            </a:br>
            <a:r>
              <a:rPr lang="en-US" sz="2200" dirty="0"/>
              <a:t/>
            </a:r>
            <a:br>
              <a:rPr lang="en-US" sz="2200" dirty="0"/>
            </a:br>
            <a:r>
              <a:rPr lang="en-US" sz="2200" dirty="0" smtClean="0"/>
              <a:t>Potential treatments includes alpha agonist therapy combined with medications for symptom management.  Naloxone will not reverse </a:t>
            </a:r>
            <a:r>
              <a:rPr lang="en-US" sz="2200" dirty="0" err="1" smtClean="0"/>
              <a:t>xylazine</a:t>
            </a:r>
            <a:r>
              <a:rPr lang="en-US" sz="2200" dirty="0" smtClean="0"/>
              <a:t> overdose but should be administered due to probability of fentanyl combined with </a:t>
            </a:r>
            <a:r>
              <a:rPr lang="en-US" sz="2200" dirty="0" err="1" smtClean="0"/>
              <a:t>xylazine</a:t>
            </a:r>
            <a:r>
              <a:rPr lang="en-US" sz="2200" dirty="0" smtClean="0"/>
              <a:t>.  </a:t>
            </a:r>
            <a:r>
              <a:rPr lang="en-US" sz="2200" dirty="0" err="1" smtClean="0"/>
              <a:t>Xylazine</a:t>
            </a:r>
            <a:r>
              <a:rPr lang="en-US" sz="2200" dirty="0" smtClean="0"/>
              <a:t> test strips are now available.</a:t>
            </a:r>
            <a:endParaRPr lang="en-US" sz="2200" dirty="0"/>
          </a:p>
        </p:txBody>
      </p:sp>
      <p:sp>
        <p:nvSpPr>
          <p:cNvPr id="3" name="Subtitle 2">
            <a:extLst>
              <a:ext uri="{FF2B5EF4-FFF2-40B4-BE49-F238E27FC236}">
                <a16:creationId xmlns:a16="http://schemas.microsoft.com/office/drawing/2014/main" id="{F9DC533B-E62A-7545-BE47-BC98103B0C03}"/>
              </a:ext>
            </a:extLst>
          </p:cNvPr>
          <p:cNvSpPr>
            <a:spLocks noGrp="1"/>
          </p:cNvSpPr>
          <p:nvPr>
            <p:ph type="subTitle" idx="1"/>
          </p:nvPr>
        </p:nvSpPr>
        <p:spPr/>
        <p:txBody>
          <a:bodyPr/>
          <a:lstStyle/>
          <a:p>
            <a:r>
              <a:rPr lang="en-US" sz="2800" dirty="0"/>
              <a:t>What is </a:t>
            </a:r>
            <a:r>
              <a:rPr lang="en-US" sz="2800" dirty="0" err="1"/>
              <a:t>xylazine</a:t>
            </a:r>
            <a:r>
              <a:rPr lang="en-US" sz="2800" dirty="0"/>
              <a:t>?</a:t>
            </a:r>
          </a:p>
        </p:txBody>
      </p:sp>
      <p:sp>
        <p:nvSpPr>
          <p:cNvPr id="4" name="TextBox 3">
            <a:extLst>
              <a:ext uri="{FF2B5EF4-FFF2-40B4-BE49-F238E27FC236}">
                <a16:creationId xmlns:a16="http://schemas.microsoft.com/office/drawing/2014/main" id="{1CC8F1A1-F8C4-9548-A725-896F99B6C5C3}"/>
              </a:ext>
            </a:extLst>
          </p:cNvPr>
          <p:cNvSpPr txBox="1"/>
          <p:nvPr/>
        </p:nvSpPr>
        <p:spPr>
          <a:xfrm>
            <a:off x="5893807" y="4195398"/>
            <a:ext cx="2688879" cy="276999"/>
          </a:xfrm>
          <a:prstGeom prst="rect">
            <a:avLst/>
          </a:prstGeom>
          <a:noFill/>
        </p:spPr>
        <p:txBody>
          <a:bodyPr wrap="square" rtlCol="0">
            <a:spAutoFit/>
          </a:bodyPr>
          <a:lstStyle/>
          <a:p>
            <a:r>
              <a:rPr lang="en-US" sz="1200" i="1" dirty="0">
                <a:solidFill>
                  <a:schemeClr val="bg1"/>
                </a:solidFill>
              </a:rPr>
              <a:t>Clin </a:t>
            </a:r>
            <a:r>
              <a:rPr lang="en-US" sz="1200" i="1" dirty="0" err="1">
                <a:solidFill>
                  <a:schemeClr val="bg1"/>
                </a:solidFill>
              </a:rPr>
              <a:t>Toxicol</a:t>
            </a:r>
            <a:r>
              <a:rPr lang="en-US" sz="1200" i="1" dirty="0">
                <a:solidFill>
                  <a:schemeClr val="bg1"/>
                </a:solidFill>
              </a:rPr>
              <a:t>. 2022;60:892-901</a:t>
            </a:r>
          </a:p>
        </p:txBody>
      </p:sp>
    </p:spTree>
    <p:extLst>
      <p:ext uri="{BB962C8B-B14F-4D97-AF65-F5344CB8AC3E}">
        <p14:creationId xmlns:p14="http://schemas.microsoft.com/office/powerpoint/2010/main" val="376803079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Final jeopardy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027382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This is the estimated amount of oral morphine equivalents in one bag of IV fentanyl in Philadelphia.</a:t>
            </a:r>
          </a:p>
        </p:txBody>
      </p:sp>
      <p:sp>
        <p:nvSpPr>
          <p:cNvPr id="2" name="Text Placeholder 1"/>
          <p:cNvSpPr>
            <a:spLocks noGrp="1"/>
          </p:cNvSpPr>
          <p:nvPr>
            <p:ph type="subTitle" idx="1"/>
          </p:nvPr>
        </p:nvSpPr>
        <p:spPr/>
        <p:txBody>
          <a:bodyPr/>
          <a:lstStyle/>
          <a:p>
            <a:r>
              <a:rPr lang="en-US" sz="2800" dirty="0"/>
              <a:t>Final jeopardy</a:t>
            </a:r>
          </a:p>
        </p:txBody>
      </p:sp>
    </p:spTree>
    <p:extLst>
      <p:ext uri="{BB962C8B-B14F-4D97-AF65-F5344CB8AC3E}">
        <p14:creationId xmlns:p14="http://schemas.microsoft.com/office/powerpoint/2010/main" val="1368810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is 500-1000 mg. </a:t>
            </a:r>
          </a:p>
        </p:txBody>
      </p:sp>
      <p:sp>
        <p:nvSpPr>
          <p:cNvPr id="7" name="Subtitle 6"/>
          <p:cNvSpPr>
            <a:spLocks noGrp="1"/>
          </p:cNvSpPr>
          <p:nvPr>
            <p:ph type="subTitle" idx="1"/>
          </p:nvPr>
        </p:nvSpPr>
        <p:spPr/>
        <p:txBody>
          <a:bodyPr/>
          <a:lstStyle/>
          <a:p>
            <a:r>
              <a:rPr lang="en-US" sz="2800" dirty="0"/>
              <a:t>Final jeopardy</a:t>
            </a:r>
          </a:p>
        </p:txBody>
      </p:sp>
    </p:spTree>
    <p:extLst>
      <p:ext uri="{BB962C8B-B14F-4D97-AF65-F5344CB8AC3E}">
        <p14:creationId xmlns:p14="http://schemas.microsoft.com/office/powerpoint/2010/main" val="2651824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p:nvPr/>
        </p:nvSpPr>
        <p:spPr>
          <a:xfrm>
            <a:off x="2428664" y="2024965"/>
            <a:ext cx="4286664" cy="1243434"/>
          </a:xfrm>
          <a:prstGeom prst="rect">
            <a:avLst/>
          </a:prstGeom>
        </p:spPr>
        <p:txBody>
          <a:bodyPr>
            <a:prstTxWarp prst="textPlain">
              <a:avLst/>
            </a:prstTxWarp>
          </a:bodyPr>
          <a:lstStyle/>
          <a:p>
            <a:pPr lvl="0" algn="ctr"/>
            <a:r>
              <a:rPr b="1" i="0">
                <a:ln>
                  <a:noFill/>
                </a:ln>
                <a:gradFill>
                  <a:gsLst>
                    <a:gs pos="0">
                      <a:schemeClr val="lt1"/>
                    </a:gs>
                    <a:gs pos="3000">
                      <a:schemeClr val="dk2"/>
                    </a:gs>
                    <a:gs pos="68000">
                      <a:schemeClr val="dk2"/>
                    </a:gs>
                    <a:gs pos="100000">
                      <a:schemeClr val="lt2"/>
                    </a:gs>
                  </a:gsLst>
                  <a:lin ang="5400012" scaled="0"/>
                </a:gradFill>
                <a:latin typeface="Bebas Neue"/>
              </a:rPr>
              <a:t>Winner!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prstGeom prst="rect">
            <a:avLst/>
          </a:prstGeom>
        </p:spPr>
        <p:txBody>
          <a:bodyPr spcFirstLastPara="1" wrap="square" lIns="0" tIns="0" rIns="0" bIns="0" anchor="ctr" anchorCtr="0">
            <a:noAutofit/>
          </a:bodyPr>
          <a:lstStyle/>
          <a:p>
            <a:pPr lvl="0"/>
            <a:r>
              <a:rPr lang="en-US" dirty="0"/>
              <a:t>This refers to the type language that should be used to appropriately refer to patients with opioid use disorder.</a:t>
            </a:r>
            <a:endParaRPr dirty="0"/>
          </a:p>
        </p:txBody>
      </p:sp>
      <p:sp>
        <p:nvSpPr>
          <p:cNvPr id="284" name="Google Shape;284;p19"/>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Stigma · </a:t>
            </a:r>
            <a:r>
              <a:rPr lang="en" sz="2800" dirty="0">
                <a:solidFill>
                  <a:srgbClr val="FFC319"/>
                </a:solidFill>
              </a:rPr>
              <a:t>$400</a:t>
            </a:r>
            <a:endParaRPr sz="2800" dirty="0">
              <a:solidFill>
                <a:srgbClr val="FFC319"/>
              </a:solidFill>
            </a:endParaRPr>
          </a:p>
        </p:txBody>
      </p:sp>
    </p:spTree>
    <p:extLst>
      <p:ext uri="{BB962C8B-B14F-4D97-AF65-F5344CB8AC3E}">
        <p14:creationId xmlns:p14="http://schemas.microsoft.com/office/powerpoint/2010/main" val="2707953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Mark Written in Flour on Black Background | Stock image | Colourb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575" y="0"/>
            <a:ext cx="3908425"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4615" y="2243513"/>
            <a:ext cx="3626658" cy="830997"/>
          </a:xfrm>
          <a:prstGeom prst="rect">
            <a:avLst/>
          </a:prstGeom>
          <a:noFill/>
        </p:spPr>
        <p:txBody>
          <a:bodyPr wrap="square" rtlCol="0">
            <a:spAutoFit/>
          </a:bodyPr>
          <a:lstStyle/>
          <a:p>
            <a:r>
              <a:rPr lang="en-US" sz="4800" dirty="0">
                <a:solidFill>
                  <a:srgbClr val="FFFF00"/>
                </a:solidFill>
              </a:rPr>
              <a:t>Questions?</a:t>
            </a:r>
          </a:p>
        </p:txBody>
      </p:sp>
    </p:spTree>
    <p:extLst>
      <p:ext uri="{BB962C8B-B14F-4D97-AF65-F5344CB8AC3E}">
        <p14:creationId xmlns:p14="http://schemas.microsoft.com/office/powerpoint/2010/main" val="1246990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040" y="1895306"/>
            <a:ext cx="6614160" cy="1108637"/>
          </a:xfrm>
          <a:prstGeom prst="rect">
            <a:avLst/>
          </a:prstGeom>
        </p:spPr>
        <p:txBody>
          <a:bodyPr wrap="square">
            <a:spAutoFit/>
          </a:bodyPr>
          <a:lstStyle/>
          <a:p>
            <a:pPr lvl="0">
              <a:spcBef>
                <a:spcPts val="600"/>
              </a:spcBef>
            </a:pPr>
            <a:r>
              <a:rPr lang="en-US" sz="2000">
                <a:solidFill>
                  <a:schemeClr val="bg1"/>
                </a:solidFill>
              </a:rPr>
              <a:t>Special thanks to all the people who made and released these awesome resources for free:</a:t>
            </a:r>
          </a:p>
          <a:p>
            <a:pPr marL="457200" lvl="0" indent="-381000">
              <a:lnSpc>
                <a:spcPct val="115000"/>
              </a:lnSpc>
              <a:spcBef>
                <a:spcPts val="600"/>
              </a:spcBef>
              <a:buSzPts val="2400"/>
              <a:buChar char="➢"/>
            </a:pPr>
            <a:r>
              <a:rPr lang="en-US" sz="2000">
                <a:solidFill>
                  <a:schemeClr val="bg1"/>
                </a:solidFill>
              </a:rPr>
              <a:t>Presentation template by </a:t>
            </a:r>
            <a:r>
              <a:rPr lang="en-US" sz="2000" u="sng" err="1">
                <a:solidFill>
                  <a:schemeClr val="bg1"/>
                </a:solidFill>
                <a:hlinkClick r:id="rId2">
                  <a:extLst>
                    <a:ext uri="{A12FA001-AC4F-418D-AE19-62706E023703}">
                      <ahyp:hlinkClr xmlns:ahyp="http://schemas.microsoft.com/office/drawing/2018/hyperlinkcolor" xmlns="" val="tx"/>
                    </a:ext>
                  </a:extLst>
                </a:hlinkClick>
              </a:rPr>
              <a:t>SlidesCarnival</a:t>
            </a:r>
            <a:endParaRPr lang="en-US" sz="2000">
              <a:solidFill>
                <a:schemeClr val="bg1"/>
              </a:solidFill>
            </a:endParaRPr>
          </a:p>
        </p:txBody>
      </p:sp>
      <p:sp>
        <p:nvSpPr>
          <p:cNvPr id="3" name="Rectangle 2"/>
          <p:cNvSpPr/>
          <p:nvPr/>
        </p:nvSpPr>
        <p:spPr>
          <a:xfrm>
            <a:off x="447040" y="578604"/>
            <a:ext cx="2499360" cy="769441"/>
          </a:xfrm>
          <a:prstGeom prst="rect">
            <a:avLst/>
          </a:prstGeom>
        </p:spPr>
        <p:txBody>
          <a:bodyPr wrap="square">
            <a:spAutoFit/>
          </a:bodyPr>
          <a:lstStyle/>
          <a:p>
            <a:r>
              <a:rPr lang="en" sz="4400" dirty="0">
                <a:solidFill>
                  <a:srgbClr val="FFFF00"/>
                </a:solidFill>
              </a:rPr>
              <a:t>Credits</a:t>
            </a:r>
            <a:endParaRPr lang="en-US" sz="4400" dirty="0">
              <a:solidFill>
                <a:srgbClr val="FFFF00"/>
              </a:solidFill>
            </a:endParaRPr>
          </a:p>
        </p:txBody>
      </p:sp>
    </p:spTree>
    <p:extLst>
      <p:ext uri="{BB962C8B-B14F-4D97-AF65-F5344CB8AC3E}">
        <p14:creationId xmlns:p14="http://schemas.microsoft.com/office/powerpoint/2010/main" val="151503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7384" y="1758084"/>
            <a:ext cx="7081800" cy="3188100"/>
          </a:xfrm>
        </p:spPr>
        <p:txBody>
          <a:bodyPr/>
          <a:lstStyle/>
          <a:p>
            <a:pPr algn="l"/>
            <a:r>
              <a:rPr lang="en-US" sz="2400" dirty="0"/>
              <a:t>Medically accurate and current</a:t>
            </a:r>
            <a:br>
              <a:rPr lang="en-US" sz="2400" dirty="0"/>
            </a:br>
            <a:r>
              <a:rPr lang="en-US" sz="2400" dirty="0"/>
              <a:t/>
            </a:r>
            <a:br>
              <a:rPr lang="en-US" sz="2400" dirty="0"/>
            </a:br>
            <a:r>
              <a:rPr lang="en-US" sz="2400" dirty="0">
                <a:solidFill>
                  <a:schemeClr val="bg1"/>
                </a:solidFill>
                <a:latin typeface="Della Respira" panose="020B0604020202020204" charset="0"/>
                <a:cs typeface="Calibri Light" panose="020F0302020204030204" pitchFamily="34" charset="0"/>
                <a:sym typeface="Wingdings" panose="05000000000000000000" pitchFamily="2" charset="2"/>
              </a:rPr>
              <a:t>Puts</a:t>
            </a:r>
            <a:r>
              <a:rPr lang="en-US" sz="2400" kern="1200" dirty="0">
                <a:solidFill>
                  <a:schemeClr val="bg1"/>
                </a:solidFill>
                <a:latin typeface="Della Respira" panose="020B0604020202020204" charset="0"/>
                <a:cs typeface="Calibri Light" panose="020F0302020204030204" pitchFamily="34" charset="0"/>
              </a:rPr>
              <a:t> the person before the condition/behavior</a:t>
            </a:r>
            <a:r>
              <a:rPr lang="en-US" sz="2400" dirty="0">
                <a:solidFill>
                  <a:schemeClr val="bg1"/>
                </a:solidFill>
                <a:latin typeface="Della Respira" panose="020B0604020202020204" charset="0"/>
                <a:cs typeface="Calibri Light" panose="020F0302020204030204" pitchFamily="34" charset="0"/>
              </a:rPr>
              <a:t>, rather than defining them by it</a:t>
            </a:r>
            <a:br>
              <a:rPr lang="en-US" sz="2400" dirty="0">
                <a:solidFill>
                  <a:schemeClr val="bg1"/>
                </a:solidFill>
                <a:latin typeface="Della Respira" panose="020B0604020202020204" charset="0"/>
                <a:cs typeface="Calibri Light" panose="020F0302020204030204" pitchFamily="34" charset="0"/>
              </a:rPr>
            </a:br>
            <a:r>
              <a:rPr lang="en-US" sz="2400" dirty="0">
                <a:solidFill>
                  <a:schemeClr val="bg1"/>
                </a:solidFill>
                <a:latin typeface="Della Respira" panose="020B0604020202020204" charset="0"/>
                <a:cs typeface="Calibri Light" panose="020F0302020204030204" pitchFamily="34" charset="0"/>
              </a:rPr>
              <a:t/>
            </a:r>
            <a:br>
              <a:rPr lang="en-US" sz="2400" dirty="0">
                <a:solidFill>
                  <a:schemeClr val="bg1"/>
                </a:solidFill>
                <a:latin typeface="Della Respira" panose="020B0604020202020204" charset="0"/>
                <a:cs typeface="Calibri Light" panose="020F0302020204030204" pitchFamily="34" charset="0"/>
              </a:rPr>
            </a:br>
            <a:r>
              <a:rPr lang="en-US" sz="2400" dirty="0">
                <a:solidFill>
                  <a:schemeClr val="bg1"/>
                </a:solidFill>
                <a:latin typeface="Della Respira" panose="020B0604020202020204" charset="0"/>
                <a:cs typeface="Calibri Light" panose="020F0302020204030204" pitchFamily="34" charset="0"/>
                <a:sym typeface="Wingdings" panose="05000000000000000000" pitchFamily="2" charset="2"/>
              </a:rPr>
              <a:t>Ev</a:t>
            </a:r>
            <a:r>
              <a:rPr lang="en-US" sz="2400" dirty="0">
                <a:solidFill>
                  <a:schemeClr val="bg1"/>
                </a:solidFill>
                <a:latin typeface="Della Respira" panose="020B0604020202020204" charset="0"/>
                <a:cs typeface="Calibri Light" panose="020F0302020204030204" pitchFamily="34" charset="0"/>
              </a:rPr>
              <a:t>idence-based way of reducing stigma in health care </a:t>
            </a:r>
            <a:r>
              <a:rPr lang="en-US" sz="2400" i="1" u="sng" dirty="0">
                <a:solidFill>
                  <a:schemeClr val="bg1"/>
                </a:solidFill>
                <a:latin typeface="Della Respira" panose="020B0604020202020204" charset="0"/>
                <a:cs typeface="Calibri Light" panose="020F0302020204030204" pitchFamily="34" charset="0"/>
              </a:rPr>
              <a:t>&amp;</a:t>
            </a:r>
            <a:r>
              <a:rPr lang="en-US" sz="2400" dirty="0">
                <a:solidFill>
                  <a:schemeClr val="bg1"/>
                </a:solidFill>
                <a:latin typeface="Della Respira" panose="020B0604020202020204" charset="0"/>
                <a:cs typeface="Calibri Light" panose="020F0302020204030204" pitchFamily="34" charset="0"/>
              </a:rPr>
              <a:t> on a societal level</a:t>
            </a:r>
            <a:r>
              <a:rPr lang="en-US" sz="2400" dirty="0"/>
              <a:t/>
            </a:r>
            <a:br>
              <a:rPr lang="en-US" sz="2400" dirty="0"/>
            </a:br>
            <a:r>
              <a:rPr lang="en-US" sz="2400" dirty="0"/>
              <a:t/>
            </a:r>
            <a:br>
              <a:rPr lang="en-US" sz="2400" dirty="0"/>
            </a:br>
            <a:r>
              <a:rPr lang="en-US" sz="2400" dirty="0">
                <a:solidFill>
                  <a:schemeClr val="bg1"/>
                </a:solidFill>
                <a:latin typeface="Della Respira" panose="020B0604020202020204" charset="0"/>
                <a:cs typeface="Calibri Light" panose="020F0302020204030204" pitchFamily="34" charset="0"/>
              </a:rPr>
              <a:t/>
            </a:r>
            <a:br>
              <a:rPr lang="en-US" sz="2400" dirty="0">
                <a:solidFill>
                  <a:schemeClr val="bg1"/>
                </a:solidFill>
                <a:latin typeface="Della Respira" panose="020B0604020202020204" charset="0"/>
                <a:cs typeface="Calibri Light" panose="020F0302020204030204" pitchFamily="34" charset="0"/>
              </a:rPr>
            </a:br>
            <a:endParaRPr lang="en-US" sz="2400" dirty="0"/>
          </a:p>
        </p:txBody>
      </p:sp>
      <p:sp>
        <p:nvSpPr>
          <p:cNvPr id="3" name="Subtitle 2"/>
          <p:cNvSpPr>
            <a:spLocks noGrp="1"/>
          </p:cNvSpPr>
          <p:nvPr>
            <p:ph type="subTitle" idx="1"/>
          </p:nvPr>
        </p:nvSpPr>
        <p:spPr/>
        <p:txBody>
          <a:bodyPr/>
          <a:lstStyle/>
          <a:p>
            <a:r>
              <a:rPr lang="en-US" sz="2800" dirty="0"/>
              <a:t>What is Person-first language?</a:t>
            </a:r>
            <a:r>
              <a:rPr lang="en-US" dirty="0"/>
              <a:t/>
            </a:r>
            <a:br>
              <a:rPr lang="en-US" dirty="0"/>
            </a:br>
            <a:endParaRPr lang="en-US" dirty="0"/>
          </a:p>
        </p:txBody>
      </p:sp>
    </p:spTree>
    <p:extLst>
      <p:ext uri="{BB962C8B-B14F-4D97-AF65-F5344CB8AC3E}">
        <p14:creationId xmlns:p14="http://schemas.microsoft.com/office/powerpoint/2010/main" val="2000627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prstGeom prst="rect">
            <a:avLst/>
          </a:prstGeom>
        </p:spPr>
        <p:txBody>
          <a:bodyPr spcFirstLastPara="1" wrap="square" lIns="0" tIns="0" rIns="0" bIns="0" anchor="ctr" anchorCtr="0">
            <a:noAutofit/>
          </a:bodyPr>
          <a:lstStyle/>
          <a:p>
            <a:r>
              <a:rPr lang="en-US" dirty="0"/>
              <a:t>This type of stigma leads people with substance use disorders to disengage from care. </a:t>
            </a:r>
            <a:br>
              <a:rPr lang="en-US" dirty="0"/>
            </a:br>
            <a:endParaRPr lang="en-US" dirty="0"/>
          </a:p>
        </p:txBody>
      </p:sp>
      <p:sp>
        <p:nvSpPr>
          <p:cNvPr id="290" name="Google Shape;290;p20"/>
          <p:cNvSpPr txBox="1">
            <a:spLocks noGrp="1"/>
          </p:cNvSpPr>
          <p:nvPr>
            <p:ph type="subTitle" idx="1"/>
          </p:nvPr>
        </p:nvSpPr>
        <p:spPr>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800" dirty="0"/>
              <a:t>Stigma · </a:t>
            </a:r>
            <a:r>
              <a:rPr lang="en" sz="2800" dirty="0">
                <a:solidFill>
                  <a:srgbClr val="FFC319"/>
                </a:solidFill>
              </a:rPr>
              <a:t>$600</a:t>
            </a:r>
            <a:endParaRPr sz="2800" dirty="0">
              <a:solidFill>
                <a:srgbClr val="FFC319"/>
              </a:solidFill>
            </a:endParaRPr>
          </a:p>
        </p:txBody>
      </p:sp>
    </p:spTree>
    <p:extLst>
      <p:ext uri="{BB962C8B-B14F-4D97-AF65-F5344CB8AC3E}">
        <p14:creationId xmlns:p14="http://schemas.microsoft.com/office/powerpoint/2010/main" val="2785710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040e9800-81d2-4098-a9b3-5f9ec4c089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350B78A8259D428DA67CEDB23503F7" ma:contentTypeVersion="17" ma:contentTypeDescription="Create a new document." ma:contentTypeScope="" ma:versionID="b1e1dc1a28b8e4ff8d1ad32a0be513c1">
  <xsd:schema xmlns:xsd="http://www.w3.org/2001/XMLSchema" xmlns:xs="http://www.w3.org/2001/XMLSchema" xmlns:p="http://schemas.microsoft.com/office/2006/metadata/properties" xmlns:ns3="040e9800-81d2-4098-a9b3-5f9ec4c089f1" xmlns:ns4="eb522d78-b7a7-40b4-a805-c7c1cfa22dd1" targetNamespace="http://schemas.microsoft.com/office/2006/metadata/properties" ma:root="true" ma:fieldsID="c6917a569f6d7d2875e1d97a8c9f4857" ns3:_="" ns4:_="">
    <xsd:import namespace="040e9800-81d2-4098-a9b3-5f9ec4c089f1"/>
    <xsd:import namespace="eb522d78-b7a7-40b4-a805-c7c1cfa22dd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e9800-81d2-4098-a9b3-5f9ec4c089f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522d78-b7a7-40b4-a805-c7c1cfa22dd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024169-2550-40A4-9477-F864EA3C5FAC}">
  <ds:schemaRefs>
    <ds:schemaRef ds:uri="http://schemas.microsoft.com/sharepoint/v3/contenttype/forms"/>
  </ds:schemaRefs>
</ds:datastoreItem>
</file>

<file path=customXml/itemProps2.xml><?xml version="1.0" encoding="utf-8"?>
<ds:datastoreItem xmlns:ds="http://schemas.openxmlformats.org/officeDocument/2006/customXml" ds:itemID="{22883B46-01E8-49C4-8CE8-DBB9F75DDFEE}">
  <ds:schemaRefs>
    <ds:schemaRef ds:uri="http://schemas.microsoft.com/office/2006/metadata/properties"/>
    <ds:schemaRef ds:uri="040e9800-81d2-4098-a9b3-5f9ec4c089f1"/>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eb522d78-b7a7-40b4-a805-c7c1cfa22dd1"/>
    <ds:schemaRef ds:uri="http://www.w3.org/XML/1998/namespace"/>
    <ds:schemaRef ds:uri="http://purl.org/dc/terms/"/>
  </ds:schemaRefs>
</ds:datastoreItem>
</file>

<file path=customXml/itemProps3.xml><?xml version="1.0" encoding="utf-8"?>
<ds:datastoreItem xmlns:ds="http://schemas.openxmlformats.org/officeDocument/2006/customXml" ds:itemID="{8AD381D6-9A96-43EA-9E06-5630C0BD30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0e9800-81d2-4098-a9b3-5f9ec4c089f1"/>
    <ds:schemaRef ds:uri="eb522d78-b7a7-40b4-a805-c7c1cfa22d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5712</TotalTime>
  <Words>3999</Words>
  <Application>Microsoft Office PowerPoint</Application>
  <PresentationFormat>On-screen Show (16:9)</PresentationFormat>
  <Paragraphs>235</Paragraphs>
  <Slides>71</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Wingdings</vt:lpstr>
      <vt:lpstr>Bebas Neue</vt:lpstr>
      <vt:lpstr>Poppins Medium</vt:lpstr>
      <vt:lpstr>Della Respira</vt:lpstr>
      <vt:lpstr>Symbol</vt:lpstr>
      <vt:lpstr>Arial</vt:lpstr>
      <vt:lpstr>Times</vt:lpstr>
      <vt:lpstr>Calibri Light</vt:lpstr>
      <vt:lpstr>Calibri</vt:lpstr>
      <vt:lpstr>Jeoparty template</vt:lpstr>
      <vt:lpstr>PowerPoint Presentation</vt:lpstr>
      <vt:lpstr>Your Hosts</vt:lpstr>
      <vt:lpstr>Goals and Objectives </vt:lpstr>
      <vt:lpstr>PowerPoint Presentation</vt:lpstr>
      <vt:lpstr>This is the preferred term to use in place of the term “addict.” </vt:lpstr>
      <vt:lpstr> Avoids eliciting negative associations, punitive attitudes, and individual blame.</vt:lpstr>
      <vt:lpstr>This refers to the type language that should be used to appropriately refer to patients with opioid use disorder.</vt:lpstr>
      <vt:lpstr>Medically accurate and current  Puts the person before the condition/behavior, rather than defining them by it  Evidence-based way of reducing stigma in health care &amp; on a societal level   </vt:lpstr>
      <vt:lpstr>This type of stigma leads people with substance use disorders to disengage from care.  </vt:lpstr>
      <vt:lpstr>Associated with psychological distress and poorer quality of life, continued substance use, reduced engagement with substance use treatment1 No evidence of direct correlation of stigma related to OUD with retention in care1  Stigma of methadone treatment1 </vt:lpstr>
      <vt:lpstr>This type of stigma is encoded in cultural norms, laws, and institutional policies.</vt:lpstr>
      <vt:lpstr>Restrictions on rights or opportunities in stigmatized groups How care is financed and delivered Criminalization of possession and distribution of certain substances Relative contraindication to certain treatments and care settings Healthcare providers with SUDs</vt:lpstr>
      <vt:lpstr>This term has fallen out of favor as it implies that the drug is a victim.</vt:lpstr>
      <vt:lpstr>The term “abuse” was found to have a high association with negative judgments and punishment.9 Legitimate use of prescription medications is limited to their use as prescribed by the person to whom they are prescribed.  Consumption outside these parameters is misuse.   The word “abuse” makes the substance the victim.</vt:lpstr>
      <vt:lpstr>This MOUD therapy is a full opioid agonist, has variable pharmacokinetics, and can lead to QTc prolongation.</vt:lpstr>
      <vt:lpstr>Methadone has been used since the 1940’s for pain and for the treatment of opioid use disorder Methadone has a variable half-life (5-130 hours), susceptibility to CYP interactions, &amp; has a large volume of distribution (1-8 L/kg) contributing to high interpatient variability Methadone can lead to a delay in ventricular repolarization, leading to an increase in the QTc interval</vt:lpstr>
      <vt:lpstr>This MOUD therapy is an opioid antagonist and can also be used for the treatment of alcohol use disorder.</vt:lpstr>
      <vt:lpstr>Naltrexone is an opioid antagonist that is used for the treatment of OUD and alcohol use disorder  It is available as a tablet and extended-release depot injection  Variable kinetics with IM formulation  Adjunctive behavioral therapy recommended  Patients should be free of opioids for 7+ days prior to dose initiation </vt:lpstr>
      <vt:lpstr>This is the amount of time that patients should be reassessed after receiving an initial induction dose of buprenorphine.</vt:lpstr>
      <vt:lpstr>Dosing can be difficult when initiating buprenorphine/naloxone as it is not a one-size (or dose) fits all therapy.  Patients should be re-assessed after 30-60 minutes via COWS for symptom improvement and/or repeat dosing. </vt:lpstr>
      <vt:lpstr>This dosing method initially uses small doses of buprenorphine that can be increased over time.</vt:lpstr>
      <vt:lpstr>Low dose induction is a method that uses small doses of buprenorphine (~0.5 mg) sublingually/buccally or  transdermal buprenorphine to reduce the risk of precipitated withdrawal. Doses are then titrated up over one to 2 or more days. This can be done for patients still on full opioid agonist therapy or patients who may be hesitant to initiate buprenorphine. </vt:lpstr>
      <vt:lpstr>This dosing method initially uses high daily doses (&gt;24mg) of buprenorphine during the induction phase.</vt:lpstr>
      <vt:lpstr>Traditional induction dosing of buprenorphine is 8-16 mg/day. This may not be enough for some patients with a high opioid tolerance. A recent study have showed the safety &amp; efficacy  with 366 high-dose inductions (&gt;12mg), including 138 doses of  28mg. Take  away: do not be afraid to give increasing doses of buprenorphine during induction .  </vt:lpstr>
      <vt:lpstr>This is the use of a combination of medications with different mechanisms of action to provide analgesia.</vt:lpstr>
      <vt:lpstr>When multiple agents from different classes of medications act on different target sites in the pain pathway, pain relief may be optimized.  Combination therapy can prevent development of sensitized pain, may reduce or eliminate the need for opioids and lessen the risks of adverse effects.  </vt:lpstr>
      <vt:lpstr>This MOUD therapy will not offer any analgesic benefit for comorbid pain in someone with substance use disorder.</vt:lpstr>
      <vt:lpstr>Naltrexone is an opioid antagonist structurally similar to naloxone with a longer duration of effect.  Naltrexone will completely block the mu receptor, thereby not allowing analgesia from administered opioids.  </vt:lpstr>
      <vt:lpstr>This strategy can be used for pain treatment in patients with OUD on once daily dosing of buprenorphine or methadone.</vt:lpstr>
      <vt:lpstr>Once daily dosing of methadone and buprenorphine offer control of cravings, but analgesia duration is much shorter.  Both methadone and buprenorphine have a duration of analgesia of approximately 4-8 hours compared to 24-48 hour suppression of cravings.</vt:lpstr>
      <vt:lpstr>This pure mu opioid would be preferred for severe pain in someone on buprenorphine therapy for OUD. </vt:lpstr>
      <vt:lpstr>Due to the high binding affinity of buprenorphine on the mu receptor, pain control with alternate opioid therapy is difficult.  In order to provide pain management in someone with severe pain on higher doses of buprenorphine, a pure mu opioid agonist with a high binding affinity, such as hydromorphone or fentanyl should be used. </vt:lpstr>
      <vt:lpstr>This is the condition that results when opioid therapy leads to the reorganization of the neural pathways, causing an increase in pain severity.</vt:lpstr>
      <vt:lpstr>Opioid induced hyperalgesia is a result of nociceptive sensitization and reorganization of the pain pathways that lead to a paradoxical response to opioid therapy.  In these patients, pain may increase with increasing doses of opioids. </vt:lpstr>
      <vt:lpstr> This is used to reverse opioid overdose.</vt:lpstr>
      <vt:lpstr>              Naloxone saves lives.   Efficacy following naloxone administration by laypersons has been reported at 75–100%, and take-home naloxone programs are considered effective for reducing opioid-induced respiratory depression mortality. Ensure patients with OUD are discharged with a naloxone in hand. Educate patients on importance of naloxone. Important to provide for any patient at risk for accidental overdose</vt:lpstr>
      <vt:lpstr>These can be used to test substances for the presence of illicit fentanyl.</vt:lpstr>
      <vt:lpstr>Used to identify fentanyl in substances Decriminalization of fentanyl test strips was approved in the PA House in June 2022 For an educational video on how to use fentanyl test strips go to: https://penncamp.org/the-risk-of-fentanyl/ For supplies: https://nextdistro.org/</vt:lpstr>
      <vt:lpstr>PowerPoint Presentation</vt:lpstr>
      <vt:lpstr> Ensuring patients have access to this form of harm reduction reduces transmission of infectious diseases</vt:lpstr>
      <vt:lpstr>Syringe service programs (SSPs) distribute sterile syringes, safer drug use supplies, and education to people who inject drugs.  These harm reduction programs reduce HIV and HCV infection rates by about 50%.</vt:lpstr>
      <vt:lpstr>Addressing this when you see it contributes to reducing harms.</vt:lpstr>
      <vt:lpstr>Often based on myth, prejudice, or superstition associated with a specific group of people, usually  considered “undesirable” in society The mental impact of stigma can worsen depression/anxiety. Has a greater impact on negative quality of life than other social determinants of health</vt:lpstr>
      <vt:lpstr> This is prescribed to decrease the transmission of HIV in patients with injection drug use.</vt:lpstr>
      <vt:lpstr>Pre-exposure prophylaxis (or PrEP) is taken to prevent getting HIV.  Emtricitabine/Tenofovir PrEP reduces the risk of getting HIV from injection drug use by at least 74%.</vt:lpstr>
      <vt:lpstr> This observer-rated assessment tool is used to quantify the degree of opioid withdrawal.</vt:lpstr>
      <vt:lpstr>The Clinical Opiate Withdrawal Scale (COWS) is a validated, 11 item clinician administered scale used to rate opioid withdrawal symptoms. The total score can help clinicians determine stage and severity of withdrawal at that point in time.  </vt:lpstr>
      <vt:lpstr>Peak of withdrawal symptoms are usually seen after this amount of time after last administered dose of short-acting opioid.</vt:lpstr>
      <vt:lpstr>Onset of withdrawal symptoms is dependent on half-life of the specific opioid. Withdrawal from short acting opioids is seen at about 12 hours after last dose, peaks at 36-72 hours, and lasts 7-10 days. Onset and duration of withdrawal from long-acting opioids are later and protracted, but symptoms may be less intense.</vt:lpstr>
      <vt:lpstr>   This atypical antipsychotic can be used for agitation, nausea and sleep in a patient with opioid use disorder. </vt:lpstr>
      <vt:lpstr>Literature has supported use of olanzapine for withdrawal symptoms.  In a study comparing olanzapine with chlorpromazine, olanzapine showed benefit in sleep, appetite, restlessness, agitation and cravings.  Olanzapine has also been shown to help with nausea with minimal QTC prolongation. </vt:lpstr>
      <vt:lpstr>This class of medication needs to be continued as a bridge during low dose buprenorphine induction to prevent withdrawal symptoms.</vt:lpstr>
      <vt:lpstr>Bridging during low dose BUP induction with a full dose agonist allows the slow load of the high affinity medication (BUP) without significant displacing of the full agonist, thereby preventing precipitated withdrawal. The full dose agonist is titrated downward as BUP is up-titrated resulting in a smooth transition to BUP. </vt:lpstr>
      <vt:lpstr>Xylazine is structurally similar to this blood pressure lowering medication, which is commonly used to treat opioid withdrawal and presumed xylazine withdrawal  </vt:lpstr>
      <vt:lpstr>Xylazine is structurally similar to alpha agonists, such as clonidine, tizanidine and guanfacine.  Scheduled clonidine, if BP allows, can be tried for xylazine withdrawal.  If BP is soft, tizanidine can be used. </vt:lpstr>
      <vt:lpstr>This type of intervention (or interviewing technique) is a way of encouraging patients to commit to changes in their substance use.</vt:lpstr>
      <vt:lpstr>Motivational interviewing is an evidence-based technique for helping patients resolve ambivalence about behaviors that prevent change.  The goal is to express empathy &amp; elicit a client’s reasons for changing SUD habits.  4 core processes are PACE: Partnership, Acceptance, Compassion, and Evocation  </vt:lpstr>
      <vt:lpstr>Although heroin is still commonly used to refer to the illicit opioid supply, this opioid now makes up the majority of the illicit opioid supply in the U.S.</vt:lpstr>
      <vt:lpstr>According to the DEA emerging threat report in 2021, fentanyl accounted for 89% of the opioid identifications.                                                      A major concern is                                                  the increase in fentanyl                                                             analogues (or fentalogs).   </vt:lpstr>
      <vt:lpstr>This is one of the active metabolites of heroin and can be found on a urine drug toxicology screen.</vt:lpstr>
      <vt:lpstr>Also abbreviated as 6 –MAM  Diacetylmorphine (or heroin) is metabolized with 6-AM  being one of the metabolites. 6-AM is not a metabolite of other typically used opioids.  6-AM can be found in some commercially available UDS tests &amp; if 6-AM is positive, this is indicative that heroin was used.</vt:lpstr>
      <vt:lpstr>A common motivational interviewing technique uses the acronym, SBIRT, where S is screening, BI is brief intervention, and RT refers to this.</vt:lpstr>
      <vt:lpstr>SBIRT is a comprehensive approach to delivery of early intervention for patients with substance use disorders.  A newer derivative of SBIRT is SBIIRT, which includes “Induction” of MOUD.</vt:lpstr>
      <vt:lpstr>This veterinary medication has been increasing in its prevalence in the US illicit opioid supply.</vt:lpstr>
      <vt:lpstr>Xylazine has been found in the illicit opioid supply, especially in the northeast United States.  Potential treatments includes alpha agonist therapy combined with medications for symptom management.  Naloxone will not reverse xylazine overdose but should be administered due to probability of fentanyl combined with xylazine.  Xylazine test strips are now available.</vt:lpstr>
      <vt:lpstr>Final jeopardy</vt:lpstr>
      <vt:lpstr>This is the estimated amount of oral morphine equivalents in one bag of IV fentanyl in Philadelphia.</vt:lpstr>
      <vt:lpstr>What is 500-1000 mg.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Uritsky, Tanya</dc:creator>
  <cp:lastModifiedBy>Petty, Margaret</cp:lastModifiedBy>
  <cp:revision>134</cp:revision>
  <dcterms:modified xsi:type="dcterms:W3CDTF">2024-04-05T15:31:47Z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0x010100E0350B78A8259D428DA67CEDB23503F7</vt:lpwstr>
  </property>
</Properties>
</file>